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 id="2147483740" r:id="rId2"/>
  </p:sldMasterIdLst>
  <p:notesMasterIdLst>
    <p:notesMasterId r:id="rId62"/>
  </p:notesMasterIdLst>
  <p:handoutMasterIdLst>
    <p:handoutMasterId r:id="rId63"/>
  </p:handoutMasterIdLst>
  <p:sldIdLst>
    <p:sldId id="340" r:id="rId3"/>
    <p:sldId id="342" r:id="rId4"/>
    <p:sldId id="457" r:id="rId5"/>
    <p:sldId id="458" r:id="rId6"/>
    <p:sldId id="423" r:id="rId7"/>
    <p:sldId id="452" r:id="rId8"/>
    <p:sldId id="453" r:id="rId9"/>
    <p:sldId id="349" r:id="rId10"/>
    <p:sldId id="343" r:id="rId11"/>
    <p:sldId id="353" r:id="rId12"/>
    <p:sldId id="428" r:id="rId13"/>
    <p:sldId id="429" r:id="rId14"/>
    <p:sldId id="430" r:id="rId15"/>
    <p:sldId id="431" r:id="rId16"/>
    <p:sldId id="391" r:id="rId17"/>
    <p:sldId id="400" r:id="rId18"/>
    <p:sldId id="401" r:id="rId19"/>
    <p:sldId id="403" r:id="rId20"/>
    <p:sldId id="404" r:id="rId21"/>
    <p:sldId id="405" r:id="rId22"/>
    <p:sldId id="406" r:id="rId23"/>
    <p:sldId id="407" r:id="rId24"/>
    <p:sldId id="409" r:id="rId25"/>
    <p:sldId id="410" r:id="rId26"/>
    <p:sldId id="411" r:id="rId27"/>
    <p:sldId id="412" r:id="rId28"/>
    <p:sldId id="359" r:id="rId29"/>
    <p:sldId id="380" r:id="rId30"/>
    <p:sldId id="355" r:id="rId31"/>
    <p:sldId id="356" r:id="rId32"/>
    <p:sldId id="413" r:id="rId33"/>
    <p:sldId id="414" r:id="rId34"/>
    <p:sldId id="415" r:id="rId35"/>
    <p:sldId id="416" r:id="rId36"/>
    <p:sldId id="417" r:id="rId37"/>
    <p:sldId id="418" r:id="rId38"/>
    <p:sldId id="432" r:id="rId39"/>
    <p:sldId id="449" r:id="rId40"/>
    <p:sldId id="450" r:id="rId41"/>
    <p:sldId id="433" r:id="rId42"/>
    <p:sldId id="434" r:id="rId43"/>
    <p:sldId id="435" r:id="rId44"/>
    <p:sldId id="436" r:id="rId45"/>
    <p:sldId id="437" r:id="rId46"/>
    <p:sldId id="438" r:id="rId47"/>
    <p:sldId id="439" r:id="rId48"/>
    <p:sldId id="440" r:id="rId49"/>
    <p:sldId id="451" r:id="rId50"/>
    <p:sldId id="441" r:id="rId51"/>
    <p:sldId id="442" r:id="rId52"/>
    <p:sldId id="443" r:id="rId53"/>
    <p:sldId id="445" r:id="rId54"/>
    <p:sldId id="447" r:id="rId55"/>
    <p:sldId id="448" r:id="rId56"/>
    <p:sldId id="455" r:id="rId57"/>
    <p:sldId id="459" r:id="rId58"/>
    <p:sldId id="456" r:id="rId59"/>
    <p:sldId id="460" r:id="rId60"/>
    <p:sldId id="374" r:id="rId61"/>
  </p:sldIdLst>
  <p:sldSz cx="9144000" cy="6858000" type="screen4x3"/>
  <p:notesSz cx="7099300" cy="102346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PF" initials="U" lastIdx="19" clrIdx="0"/>
  <p:cmAuthor id="1" name="Horacio" initials="HS/UPF"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showPr>
  <p:clrMru>
    <a:srgbClr val="FFFFFF"/>
  </p:clrMru>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78" autoAdjust="0"/>
    <p:restoredTop sz="99206" autoAdjust="0"/>
  </p:normalViewPr>
  <p:slideViewPr>
    <p:cSldViewPr>
      <p:cViewPr>
        <p:scale>
          <a:sx n="70" d="100"/>
          <a:sy n="70" d="100"/>
        </p:scale>
        <p:origin x="-605" y="6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830"/>
    </p:cViewPr>
  </p:sorterViewPr>
  <p:notesViewPr>
    <p:cSldViewPr>
      <p:cViewPr varScale="1">
        <p:scale>
          <a:sx n="45" d="100"/>
          <a:sy n="45" d="100"/>
        </p:scale>
        <p:origin x="-1890" y="-102"/>
      </p:cViewPr>
      <p:guideLst>
        <p:guide orient="horz" pos="3223"/>
        <p:guide pos="2236"/>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DCC26D58-00D1-4265-892D-C314E5644337}" type="datetimeFigureOut">
              <a:rPr lang="es-ES" smtClean="0"/>
              <a:pPr/>
              <a:t>23/02/2017</a:t>
            </a:fld>
            <a:endParaRPr lang="es-ES"/>
          </a:p>
        </p:txBody>
      </p:sp>
      <p:sp>
        <p:nvSpPr>
          <p:cNvPr id="4" name="3 Marcador de pie de página"/>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7D3A3EA3-6095-460B-8924-E037748EC77D}" type="slidenum">
              <a:rPr lang="es-ES" smtClean="0"/>
              <a:pPr/>
              <a:t>‹Nº›</a:t>
            </a:fld>
            <a:endParaRPr lang="es-E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GB"/>
          </a:p>
        </p:txBody>
      </p:sp>
      <p:sp>
        <p:nvSpPr>
          <p:cNvPr id="3" name="2 Marcador de fecha"/>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86C5050C-D273-4202-BA13-CDC52FB43890}" type="datetimeFigureOut">
              <a:rPr lang="es-ES" smtClean="0"/>
              <a:pPr/>
              <a:t>23/02/2017</a:t>
            </a:fld>
            <a:endParaRPr lang="en-GB"/>
          </a:p>
        </p:txBody>
      </p:sp>
      <p:sp>
        <p:nvSpPr>
          <p:cNvPr id="4" name="3 Marcador de imagen de diapositiva"/>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GB"/>
          </a:p>
        </p:txBody>
      </p:sp>
      <p:sp>
        <p:nvSpPr>
          <p:cNvPr id="5" name="4 Marcador de notas"/>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6" name="5 Marcador de pie de página"/>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GB"/>
          </a:p>
        </p:txBody>
      </p:sp>
      <p:sp>
        <p:nvSpPr>
          <p:cNvPr id="7" name="6 Marcador de número de diapositiva"/>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87E49A90-9BD0-4C0C-A5C3-8E8D01AC70AE}" type="slidenum">
              <a:rPr lang="en-GB" smtClean="0"/>
              <a:pPr/>
              <a:t>‹Nº›</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GB"/>
          </a:p>
        </p:txBody>
      </p:sp>
      <p:sp>
        <p:nvSpPr>
          <p:cNvPr id="4" name="3 Marcador de número de diapositiva"/>
          <p:cNvSpPr>
            <a:spLocks noGrp="1"/>
          </p:cNvSpPr>
          <p:nvPr>
            <p:ph type="sldNum" sz="quarter" idx="10"/>
          </p:nvPr>
        </p:nvSpPr>
        <p:spPr/>
        <p:txBody>
          <a:bodyPr/>
          <a:lstStyle/>
          <a:p>
            <a:fld id="{87E49A90-9BD0-4C0C-A5C3-8E8D01AC70AE}" type="slidenum">
              <a:rPr lang="en-GB" smtClean="0"/>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7E49A90-9BD0-4C0C-A5C3-8E8D01AC70AE}" type="slidenum">
              <a:rPr lang="en-GB" smtClean="0"/>
              <a:pPr/>
              <a:t>40</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7E49A90-9BD0-4C0C-A5C3-8E8D01AC70AE}" type="slidenum">
              <a:rPr lang="en-GB" smtClean="0"/>
              <a:pPr/>
              <a:t>41</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7E49A90-9BD0-4C0C-A5C3-8E8D01AC70AE}" type="slidenum">
              <a:rPr lang="en-GB" smtClean="0"/>
              <a:pPr/>
              <a:t>42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7E49A90-9BD0-4C0C-A5C3-8E8D01AC70AE}" type="slidenum">
              <a:rPr lang="en-GB" smtClean="0"/>
              <a:pPr/>
              <a:t>43</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7E49A90-9BD0-4C0C-A5C3-8E8D01AC70AE}" type="slidenum">
              <a:rPr lang="en-GB" smtClean="0"/>
              <a:pPr/>
              <a:t>44</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7E49A90-9BD0-4C0C-A5C3-8E8D01AC70AE}" type="slidenum">
              <a:rPr lang="en-GB" smtClean="0"/>
              <a:pPr/>
              <a:t>45</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7E49A90-9BD0-4C0C-A5C3-8E8D01AC70AE}" type="slidenum">
              <a:rPr lang="en-GB" smtClean="0"/>
              <a:pPr/>
              <a:t>46</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7E49A90-9BD0-4C0C-A5C3-8E8D01AC70AE}" type="slidenum">
              <a:rPr lang="en-GB" smtClean="0"/>
              <a:pPr/>
              <a:t>47</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7E49A90-9BD0-4C0C-A5C3-8E8D01AC70AE}" type="slidenum">
              <a:rPr lang="en-GB" smtClean="0"/>
              <a:pPr/>
              <a:t>48</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GB"/>
          </a:p>
        </p:txBody>
      </p:sp>
      <p:sp>
        <p:nvSpPr>
          <p:cNvPr id="4" name="3 Marcador de número de diapositiva"/>
          <p:cNvSpPr>
            <a:spLocks noGrp="1"/>
          </p:cNvSpPr>
          <p:nvPr>
            <p:ph type="sldNum" sz="quarter" idx="10"/>
          </p:nvPr>
        </p:nvSpPr>
        <p:spPr/>
        <p:txBody>
          <a:bodyPr/>
          <a:lstStyle/>
          <a:p>
            <a:fld id="{87E49A90-9BD0-4C0C-A5C3-8E8D01AC70AE}" type="slidenum">
              <a:rPr lang="en-GB" smtClean="0"/>
              <a:pPr/>
              <a:t>59</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GB" dirty="0"/>
          </a:p>
        </p:txBody>
      </p:sp>
      <p:sp>
        <p:nvSpPr>
          <p:cNvPr id="4" name="3 Marcador de número de diapositiva"/>
          <p:cNvSpPr>
            <a:spLocks noGrp="1"/>
          </p:cNvSpPr>
          <p:nvPr>
            <p:ph type="sldNum" sz="quarter" idx="10"/>
          </p:nvPr>
        </p:nvSpPr>
        <p:spPr/>
        <p:txBody>
          <a:bodyPr/>
          <a:lstStyle/>
          <a:p>
            <a:fld id="{9C317912-B8F3-40F2-BA47-AC8B1C3B4B09}" type="slidenum">
              <a:rPr lang="en-GB" smtClean="0">
                <a:solidFill>
                  <a:prstClr val="black"/>
                </a:solidFill>
              </a:rPr>
              <a:pPr/>
              <a:t>10</a:t>
            </a:fld>
            <a:endParaRPr lang="en-GB">
              <a:solidFill>
                <a:prstClr val="black"/>
              </a:solidFill>
            </a:endParaRPr>
          </a:p>
        </p:txBody>
      </p:sp>
    </p:spTree>
    <p:extLst>
      <p:ext uri="{BB962C8B-B14F-4D97-AF65-F5344CB8AC3E}">
        <p14:creationId xmlns:p14="http://schemas.microsoft.com/office/powerpoint/2010/main" xmlns="" val="4025441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GB" dirty="0"/>
          </a:p>
        </p:txBody>
      </p:sp>
      <p:sp>
        <p:nvSpPr>
          <p:cNvPr id="4" name="3 Marcador de número de diapositiva"/>
          <p:cNvSpPr>
            <a:spLocks noGrp="1"/>
          </p:cNvSpPr>
          <p:nvPr>
            <p:ph type="sldNum" sz="quarter" idx="10"/>
          </p:nvPr>
        </p:nvSpPr>
        <p:spPr/>
        <p:txBody>
          <a:bodyPr/>
          <a:lstStyle/>
          <a:p>
            <a:fld id="{9C317912-B8F3-40F2-BA47-AC8B1C3B4B09}" type="slidenum">
              <a:rPr lang="en-GB" smtClean="0">
                <a:solidFill>
                  <a:prstClr val="black"/>
                </a:solidFill>
              </a:rPr>
              <a:pPr/>
              <a:t>11</a:t>
            </a:fld>
            <a:endParaRPr lang="en-GB">
              <a:solidFill>
                <a:prstClr val="black"/>
              </a:solidFill>
            </a:endParaRPr>
          </a:p>
        </p:txBody>
      </p:sp>
    </p:spTree>
    <p:extLst>
      <p:ext uri="{BB962C8B-B14F-4D97-AF65-F5344CB8AC3E}">
        <p14:creationId xmlns:p14="http://schemas.microsoft.com/office/powerpoint/2010/main" xmlns="" val="4025441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GB" dirty="0"/>
          </a:p>
        </p:txBody>
      </p:sp>
      <p:sp>
        <p:nvSpPr>
          <p:cNvPr id="4" name="3 Marcador de número de diapositiva"/>
          <p:cNvSpPr>
            <a:spLocks noGrp="1"/>
          </p:cNvSpPr>
          <p:nvPr>
            <p:ph type="sldNum" sz="quarter" idx="10"/>
          </p:nvPr>
        </p:nvSpPr>
        <p:spPr/>
        <p:txBody>
          <a:bodyPr/>
          <a:lstStyle/>
          <a:p>
            <a:fld id="{9C317912-B8F3-40F2-BA47-AC8B1C3B4B09}" type="slidenum">
              <a:rPr lang="en-GB" smtClean="0">
                <a:solidFill>
                  <a:prstClr val="black"/>
                </a:solidFill>
              </a:rPr>
              <a:pPr/>
              <a:t>12</a:t>
            </a:fld>
            <a:endParaRPr lang="en-GB">
              <a:solidFill>
                <a:prstClr val="black"/>
              </a:solidFill>
            </a:endParaRPr>
          </a:p>
        </p:txBody>
      </p:sp>
    </p:spTree>
    <p:extLst>
      <p:ext uri="{BB962C8B-B14F-4D97-AF65-F5344CB8AC3E}">
        <p14:creationId xmlns:p14="http://schemas.microsoft.com/office/powerpoint/2010/main" xmlns="" val="4025441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GB" dirty="0"/>
          </a:p>
        </p:txBody>
      </p:sp>
      <p:sp>
        <p:nvSpPr>
          <p:cNvPr id="4" name="3 Marcador de número de diapositiva"/>
          <p:cNvSpPr>
            <a:spLocks noGrp="1"/>
          </p:cNvSpPr>
          <p:nvPr>
            <p:ph type="sldNum" sz="quarter" idx="10"/>
          </p:nvPr>
        </p:nvSpPr>
        <p:spPr/>
        <p:txBody>
          <a:bodyPr/>
          <a:lstStyle/>
          <a:p>
            <a:fld id="{9C317912-B8F3-40F2-BA47-AC8B1C3B4B09}" type="slidenum">
              <a:rPr lang="en-GB" smtClean="0">
                <a:solidFill>
                  <a:prstClr val="black"/>
                </a:solidFill>
              </a:rPr>
              <a:pPr/>
              <a:t>13</a:t>
            </a:fld>
            <a:endParaRPr lang="en-GB">
              <a:solidFill>
                <a:prstClr val="black"/>
              </a:solidFill>
            </a:endParaRPr>
          </a:p>
        </p:txBody>
      </p:sp>
    </p:spTree>
    <p:extLst>
      <p:ext uri="{BB962C8B-B14F-4D97-AF65-F5344CB8AC3E}">
        <p14:creationId xmlns:p14="http://schemas.microsoft.com/office/powerpoint/2010/main" xmlns="" val="4025441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GB" dirty="0"/>
          </a:p>
        </p:txBody>
      </p:sp>
      <p:sp>
        <p:nvSpPr>
          <p:cNvPr id="4" name="3 Marcador de número de diapositiva"/>
          <p:cNvSpPr>
            <a:spLocks noGrp="1"/>
          </p:cNvSpPr>
          <p:nvPr>
            <p:ph type="sldNum" sz="quarter" idx="10"/>
          </p:nvPr>
        </p:nvSpPr>
        <p:spPr/>
        <p:txBody>
          <a:bodyPr/>
          <a:lstStyle/>
          <a:p>
            <a:fld id="{9C317912-B8F3-40F2-BA47-AC8B1C3B4B09}" type="slidenum">
              <a:rPr lang="en-GB" smtClean="0">
                <a:solidFill>
                  <a:prstClr val="black"/>
                </a:solidFill>
              </a:rPr>
              <a:pPr/>
              <a:t>14</a:t>
            </a:fld>
            <a:endParaRPr lang="en-GB">
              <a:solidFill>
                <a:prstClr val="black"/>
              </a:solidFill>
            </a:endParaRPr>
          </a:p>
        </p:txBody>
      </p:sp>
    </p:spTree>
    <p:extLst>
      <p:ext uri="{BB962C8B-B14F-4D97-AF65-F5344CB8AC3E}">
        <p14:creationId xmlns:p14="http://schemas.microsoft.com/office/powerpoint/2010/main" xmlns="" val="4025441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7E49A90-9BD0-4C0C-A5C3-8E8D01AC70AE}" type="slidenum">
              <a:rPr lang="en-GB" smtClean="0"/>
              <a:pPr/>
              <a:t>37</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7E49A90-9BD0-4C0C-A5C3-8E8D01AC70AE}" type="slidenum">
              <a:rPr lang="en-GB" smtClean="0"/>
              <a:pPr/>
              <a:t>38</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87E49A90-9BD0-4C0C-A5C3-8E8D01AC70AE}" type="slidenum">
              <a:rPr lang="en-GB" smtClean="0"/>
              <a:pPr/>
              <a:t>39</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A8DE9F43-5915-4772-BAE1-004733D7FA72}" type="datetimeFigureOut">
              <a:rPr lang="es-ES" smtClean="0"/>
              <a:pPr/>
              <a:t>23/02/2017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BA5BC498-0E37-46C8-A08A-9AE93C2BEDE7}" type="slidenum">
              <a:rPr lang="es-ES" smtClean="0"/>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A8DE9F43-5915-4772-BAE1-004733D7FA72}" type="datetimeFigureOut">
              <a:rPr lang="es-ES" smtClean="0"/>
              <a:pPr/>
              <a:t>23/02/2017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BA5BC498-0E37-46C8-A08A-9AE93C2BEDE7}"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A8DE9F43-5915-4772-BAE1-004733D7FA72}" type="datetimeFigureOut">
              <a:rPr lang="es-ES" smtClean="0"/>
              <a:pPr/>
              <a:t>23/02/2017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BA5BC498-0E37-46C8-A08A-9AE93C2BEDE7}" type="slidenum">
              <a:rPr lang="es-ES" smtClean="0"/>
              <a:pPr/>
              <a:t>‹Nº›</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A8DE9F43-5915-4772-BAE1-004733D7FA72}" type="datetimeFigureOut">
              <a:rPr lang="es-ES" smtClean="0"/>
              <a:pPr/>
              <a:t>23/02/2017</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BA5BC498-0E37-46C8-A08A-9AE93C2BEDE7}" type="slidenum">
              <a:rPr lang="es-ES" smtClean="0"/>
              <a:pPr/>
              <a:t>‹Nº›</a:t>
            </a:fld>
            <a:endParaRPr lang="es-E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endParaRPr lang="es-ES"/>
          </a:p>
        </p:txBody>
      </p:sp>
      <p:sp>
        <p:nvSpPr>
          <p:cNvPr id="5" name="4 Marcador de pie de página"/>
          <p:cNvSpPr>
            <a:spLocks noGrp="1"/>
          </p:cNvSpPr>
          <p:nvPr>
            <p:ph type="ftr" sz="quarter" idx="11"/>
          </p:nvPr>
        </p:nvSpPr>
        <p:spPr/>
        <p:txBody>
          <a:bodyPr/>
          <a:lstStyle/>
          <a:p>
            <a:endParaRPr kumimoji="0" lang="en-US" dirty="0">
              <a:solidFill>
                <a:schemeClr val="accent1">
                  <a:tint val="20000"/>
                </a:schemeClr>
              </a:solidFill>
            </a:endParaRPr>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544213AF-26F6-41FA-8D85-E2C5388D6E58}" type="datetimeFigureOut">
              <a:rPr lang="en-US" smtClean="0"/>
              <a:pPr/>
              <a:t>2/23/2017</a:t>
            </a:fld>
            <a:endParaRPr lang="en-US"/>
          </a:p>
        </p:txBody>
      </p:sp>
      <p:sp>
        <p:nvSpPr>
          <p:cNvPr id="5" name="4 Marcador de pie de página"/>
          <p:cNvSpPr>
            <a:spLocks noGrp="1"/>
          </p:cNvSpPr>
          <p:nvPr>
            <p:ph type="ftr" sz="quarter" idx="11"/>
          </p:nvPr>
        </p:nvSpPr>
        <p:spPr/>
        <p:txBody>
          <a:bodyPr/>
          <a:lstStyle/>
          <a:p>
            <a:endParaRPr kumimoji="0" lang="en-US" dirty="0"/>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
        <p:nvSpPr>
          <p:cNvPr id="7" name="5 Marcador de fecha"/>
          <p:cNvSpPr txBox="1">
            <a:spLocks/>
          </p:cNvSpPr>
          <p:nvPr userDrawn="1"/>
        </p:nvSpPr>
        <p:spPr>
          <a:xfrm>
            <a:off x="539552" y="6376243"/>
            <a:ext cx="2133600" cy="365125"/>
          </a:xfrm>
          <a:prstGeom prst="rect">
            <a:avLst/>
          </a:prstGeom>
        </p:spPr>
        <p:txBody>
          <a:bodyPr vert="horz" lIns="0" tIns="0" rIns="0" bIns="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smtClean="0">
                <a:ln>
                  <a:noFill/>
                </a:ln>
                <a:solidFill>
                  <a:schemeClr val="bg1">
                    <a:lumMod val="50000"/>
                  </a:schemeClr>
                </a:solidFill>
                <a:effectLst/>
                <a:uLnTx/>
                <a:uFillTx/>
                <a:latin typeface="+mn-lt"/>
                <a:ea typeface="+mn-ea"/>
                <a:cs typeface="+mn-cs"/>
              </a:rPr>
              <a:t>TALN</a:t>
            </a:r>
            <a:r>
              <a:rPr kumimoji="0" lang="en-US" sz="1200" b="0" i="0" u="none" strike="noStrike" kern="1200" cap="none" spc="0" normalizeH="0" baseline="0" noProof="0" dirty="0" smtClean="0">
                <a:ln>
                  <a:noFill/>
                </a:ln>
                <a:solidFill>
                  <a:schemeClr val="bg1">
                    <a:lumMod val="50000"/>
                  </a:schemeClr>
                </a:solidFill>
                <a:effectLst/>
                <a:uLnTx/>
                <a:uFillTx/>
                <a:latin typeface="+mn-lt"/>
                <a:ea typeface="+mn-ea"/>
                <a:cs typeface="+mn-cs"/>
              </a:rPr>
              <a:t>  2017</a:t>
            </a:r>
            <a:endParaRPr kumimoji="0" lang="es-ES" sz="1200" b="0" i="0" u="none" strike="noStrike" kern="1200" cap="none" spc="0" normalizeH="0" baseline="0" noProof="0" dirty="0">
              <a:ln>
                <a:noFill/>
              </a:ln>
              <a:solidFill>
                <a:schemeClr val="tx2">
                  <a:shade val="90000"/>
                </a:schemeClr>
              </a:solidFill>
              <a:effectLst/>
              <a:uLnTx/>
              <a:uFillTx/>
              <a:latin typeface="+mn-lt"/>
              <a:ea typeface="+mn-ea"/>
              <a:cs typeface="+mn-cs"/>
            </a:endParaRPr>
          </a:p>
        </p:txBody>
      </p:sp>
      <p:pic>
        <p:nvPicPr>
          <p:cNvPr id="9" name="8 Imagen" descr="TALN VERMELL POSITIU.jpg"/>
          <p:cNvPicPr>
            <a:picLocks noChangeAspect="1"/>
          </p:cNvPicPr>
          <p:nvPr userDrawn="1"/>
        </p:nvPicPr>
        <p:blipFill>
          <a:blip r:embed="rId2" cstate="print"/>
          <a:stretch>
            <a:fillRect/>
          </a:stretch>
        </p:blipFill>
        <p:spPr>
          <a:xfrm>
            <a:off x="25439" y="6309320"/>
            <a:ext cx="2386321" cy="5486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endParaRPr lang="es-E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544213AF-26F6-41FA-8D85-E2C5388D6E58}" type="datetimeFigureOut">
              <a:rPr lang="en-US" smtClean="0"/>
              <a:pPr/>
              <a:t>2/23/2017</a:t>
            </a:fld>
            <a:endParaRPr lang="en-US"/>
          </a:p>
        </p:txBody>
      </p:sp>
      <p:sp>
        <p:nvSpPr>
          <p:cNvPr id="6" name="5 Marcador de pie de página"/>
          <p:cNvSpPr>
            <a:spLocks noGrp="1"/>
          </p:cNvSpPr>
          <p:nvPr>
            <p:ph type="ftr" sz="quarter" idx="11"/>
          </p:nvPr>
        </p:nvSpPr>
        <p:spPr/>
        <p:txBody>
          <a:bodyPr/>
          <a:lstStyle/>
          <a:p>
            <a:endParaRPr kumimoji="0" lang="en-US"/>
          </a:p>
        </p:txBody>
      </p:sp>
      <p:sp>
        <p:nvSpPr>
          <p:cNvPr id="7" name="6 Marcador de número de diapositiva"/>
          <p:cNvSpPr>
            <a:spLocks noGrp="1"/>
          </p:cNvSpPr>
          <p:nvPr>
            <p:ph type="sldNum" sz="quarter" idx="12"/>
          </p:nvPr>
        </p:nvSpPr>
        <p:spPr/>
        <p:txBody>
          <a:bodyPr/>
          <a:lstStyle/>
          <a:p>
            <a:fld id="{D5BBC35B-A44B-4119-B8DA-DE9E3DFADA20}" type="slidenum">
              <a:rPr kumimoji="0" lang="en-US" smtClean="0"/>
              <a:pPr/>
              <a:t>‹Nº›</a:t>
            </a:fld>
            <a:endParaRPr kumimoji="0"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endParaRPr lang="es-ES"/>
          </a:p>
        </p:txBody>
      </p:sp>
      <p:sp>
        <p:nvSpPr>
          <p:cNvPr id="8" name="7 Marcador de pie de página"/>
          <p:cNvSpPr>
            <a:spLocks noGrp="1"/>
          </p:cNvSpPr>
          <p:nvPr>
            <p:ph type="ftr" sz="quarter" idx="11"/>
          </p:nvPr>
        </p:nvSpPr>
        <p:spPr/>
        <p:txBody>
          <a:bodyPr/>
          <a:lstStyle/>
          <a:p>
            <a:r>
              <a:rPr lang="en-US" smtClean="0"/>
              <a:t>ABLE-TO-INCLUDE - Technical Meeting - Bucharest (RO) 24-25 Sept 2014</a:t>
            </a:r>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endParaRPr lang="es-ES"/>
          </a:p>
        </p:txBody>
      </p:sp>
      <p:sp>
        <p:nvSpPr>
          <p:cNvPr id="4" name="3 Marcador de pie de página"/>
          <p:cNvSpPr>
            <a:spLocks noGrp="1"/>
          </p:cNvSpPr>
          <p:nvPr>
            <p:ph type="ftr" sz="quarter" idx="11"/>
          </p:nvPr>
        </p:nvSpPr>
        <p:spPr/>
        <p:txBody>
          <a:bodyPr/>
          <a:lstStyle/>
          <a:p>
            <a:r>
              <a:rPr lang="en-US" smtClean="0"/>
              <a:t>ABLE-TO-INCLUDE - Technical Meeting - Bucharest (RO) 24-25 Sept 2014</a:t>
            </a:r>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endParaRPr lang="es-ES"/>
          </a:p>
        </p:txBody>
      </p:sp>
      <p:sp>
        <p:nvSpPr>
          <p:cNvPr id="3" name="2 Marcador de pie de página"/>
          <p:cNvSpPr>
            <a:spLocks noGrp="1"/>
          </p:cNvSpPr>
          <p:nvPr>
            <p:ph type="ftr" sz="quarter" idx="11"/>
          </p:nvPr>
        </p:nvSpPr>
        <p:spPr/>
        <p:txBody>
          <a:bodyPr/>
          <a:lstStyle/>
          <a:p>
            <a:r>
              <a:rPr lang="en-US" smtClean="0"/>
              <a:t>ABLE-TO-INCLUDE - Technical Meeting - Bucharest (RO) 24-25 Sept 2014</a:t>
            </a:r>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A8DE9F43-5915-4772-BAE1-004733D7FA72}" type="datetimeFigureOut">
              <a:rPr lang="es-ES" smtClean="0"/>
              <a:pPr/>
              <a:t>23/02/2017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BA5BC498-0E37-46C8-A08A-9AE93C2BEDE7}" type="slidenum">
              <a:rPr lang="es-ES" smtClean="0"/>
              <a:pPr/>
              <a:t>‹Nº›</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endParaRPr lang="es-ES"/>
          </a:p>
        </p:txBody>
      </p:sp>
      <p:sp>
        <p:nvSpPr>
          <p:cNvPr id="6" name="5 Marcador de pie de página"/>
          <p:cNvSpPr>
            <a:spLocks noGrp="1"/>
          </p:cNvSpPr>
          <p:nvPr>
            <p:ph type="ftr" sz="quarter" idx="11"/>
          </p:nvPr>
        </p:nvSpPr>
        <p:spPr/>
        <p:txBody>
          <a:bodyPr/>
          <a:lstStyle/>
          <a:p>
            <a:r>
              <a:rPr lang="en-US" smtClean="0"/>
              <a:t>ABLE-TO-INCLUDE - Technical Meeting - Bucharest (RO) 24-25 Sept 2014</a:t>
            </a:r>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endParaRPr lang="es-ES"/>
          </a:p>
        </p:txBody>
      </p:sp>
      <p:sp>
        <p:nvSpPr>
          <p:cNvPr id="6" name="5 Marcador de pie de página"/>
          <p:cNvSpPr>
            <a:spLocks noGrp="1"/>
          </p:cNvSpPr>
          <p:nvPr>
            <p:ph type="ftr" sz="quarter" idx="11"/>
          </p:nvPr>
        </p:nvSpPr>
        <p:spPr/>
        <p:txBody>
          <a:bodyPr/>
          <a:lstStyle/>
          <a:p>
            <a:r>
              <a:rPr lang="en-US" smtClean="0"/>
              <a:t>ABLE-TO-INCLUDE - Technical Meeting - Bucharest (RO) 24-25 Sept 2014</a:t>
            </a:r>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endParaRPr lang="es-ES"/>
          </a:p>
        </p:txBody>
      </p:sp>
      <p:sp>
        <p:nvSpPr>
          <p:cNvPr id="5" name="4 Marcador de pie de página"/>
          <p:cNvSpPr>
            <a:spLocks noGrp="1"/>
          </p:cNvSpPr>
          <p:nvPr>
            <p:ph type="ftr" sz="quarter" idx="11"/>
          </p:nvPr>
        </p:nvSpPr>
        <p:spPr/>
        <p:txBody>
          <a:bodyPr/>
          <a:lstStyle/>
          <a:p>
            <a:r>
              <a:rPr lang="en-US" smtClean="0"/>
              <a:t>ABLE-TO-INCLUDE - Technical Meeting - Bucharest (RO) 24-25 Sept 2014</a:t>
            </a:r>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endParaRPr lang="es-ES"/>
          </a:p>
        </p:txBody>
      </p:sp>
      <p:sp>
        <p:nvSpPr>
          <p:cNvPr id="5" name="4 Marcador de pie de página"/>
          <p:cNvSpPr>
            <a:spLocks noGrp="1"/>
          </p:cNvSpPr>
          <p:nvPr>
            <p:ph type="ftr" sz="quarter" idx="11"/>
          </p:nvPr>
        </p:nvSpPr>
        <p:spPr/>
        <p:txBody>
          <a:bodyPr/>
          <a:lstStyle/>
          <a:p>
            <a:r>
              <a:rPr lang="en-US" smtClean="0"/>
              <a:t>ABLE-TO-INCLUDE - Technical Meeting - Bucharest (RO) 24-25 Sept 2014</a:t>
            </a:r>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Slide Number Placeholder 5"/>
          <p:cNvSpPr>
            <a:spLocks noGrp="1"/>
          </p:cNvSpPr>
          <p:nvPr>
            <p:ph type="sldNum" sz="quarter" idx="10"/>
          </p:nvPr>
        </p:nvSpPr>
        <p:spPr>
          <a:xfrm>
            <a:off x="3348038" y="6237288"/>
            <a:ext cx="2133600" cy="365125"/>
          </a:xfrm>
        </p:spPr>
        <p:txBody>
          <a:bodyPr/>
          <a:lstStyle>
            <a:lvl1pPr algn="ctr">
              <a:defRPr/>
            </a:lvl1pPr>
          </a:lstStyle>
          <a:p>
            <a:pPr>
              <a:defRPr/>
            </a:pPr>
            <a:fld id="{50858563-FEF6-45BD-B4D7-88E667B5FC28}" type="slidenum">
              <a:rPr lang="en-US"/>
              <a:pPr>
                <a:defRPr/>
              </a:pPr>
              <a:t>‹Nº›</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Slide Number Placeholder 5"/>
          <p:cNvSpPr>
            <a:spLocks noGrp="1"/>
          </p:cNvSpPr>
          <p:nvPr>
            <p:ph type="sldNum" sz="quarter" idx="10"/>
          </p:nvPr>
        </p:nvSpPr>
        <p:spPr>
          <a:xfrm>
            <a:off x="3348038" y="6237288"/>
            <a:ext cx="2133600" cy="365125"/>
          </a:xfrm>
        </p:spPr>
        <p:txBody>
          <a:bodyPr/>
          <a:lstStyle>
            <a:lvl1pPr algn="ctr">
              <a:defRPr/>
            </a:lvl1pPr>
          </a:lstStyle>
          <a:p>
            <a:pPr>
              <a:defRPr/>
            </a:pPr>
            <a:fld id="{50858563-FEF6-45BD-B4D7-88E667B5FC28}" type="slidenum">
              <a:rPr lang="en-US"/>
              <a:pPr>
                <a:defRPr/>
              </a:pPr>
              <a:t>‹Nº›</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Slide Number Placeholder 5"/>
          <p:cNvSpPr>
            <a:spLocks noGrp="1"/>
          </p:cNvSpPr>
          <p:nvPr>
            <p:ph type="sldNum" sz="quarter" idx="10"/>
          </p:nvPr>
        </p:nvSpPr>
        <p:spPr>
          <a:xfrm>
            <a:off x="3348038" y="6237288"/>
            <a:ext cx="2133600" cy="365125"/>
          </a:xfrm>
        </p:spPr>
        <p:txBody>
          <a:bodyPr/>
          <a:lstStyle>
            <a:lvl1pPr algn="ctr">
              <a:defRPr/>
            </a:lvl1pPr>
          </a:lstStyle>
          <a:p>
            <a:pPr>
              <a:defRPr/>
            </a:pPr>
            <a:fld id="{50858563-FEF6-45BD-B4D7-88E667B5FC28}" type="slidenum">
              <a:rPr lang="en-US"/>
              <a:pPr>
                <a:defRPr/>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A8DE9F43-5915-4772-BAE1-004733D7FA72}" type="datetimeFigureOut">
              <a:rPr lang="es-ES" smtClean="0"/>
              <a:pPr/>
              <a:t>23/02/2017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BA5BC498-0E37-46C8-A08A-9AE93C2BEDE7}" type="slidenum">
              <a:rPr lang="es-ES" smtClean="0"/>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A8DE9F43-5915-4772-BAE1-004733D7FA72}" type="datetimeFigureOut">
              <a:rPr lang="es-ES" smtClean="0"/>
              <a:pPr/>
              <a:t>23/02/2017</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BA5BC498-0E37-46C8-A08A-9AE93C2BEDE7}"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A8DE9F43-5915-4772-BAE1-004733D7FA72}" type="datetimeFigureOut">
              <a:rPr lang="es-ES" smtClean="0"/>
              <a:pPr/>
              <a:t>23/02/2017</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BA5BC498-0E37-46C8-A08A-9AE93C2BEDE7}"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A8DE9F43-5915-4772-BAE1-004733D7FA72}" type="datetimeFigureOut">
              <a:rPr lang="es-ES" smtClean="0"/>
              <a:pPr/>
              <a:t>23/02/2017</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BA5BC498-0E37-46C8-A08A-9AE93C2BEDE7}"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A8DE9F43-5915-4772-BAE1-004733D7FA72}" type="datetimeFigureOut">
              <a:rPr lang="es-ES" smtClean="0"/>
              <a:pPr/>
              <a:t>23/02/2017</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BA5BC498-0E37-46C8-A08A-9AE93C2BEDE7}"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A8DE9F43-5915-4772-BAE1-004733D7FA72}" type="datetimeFigureOut">
              <a:rPr lang="es-ES" smtClean="0"/>
              <a:pPr/>
              <a:t>23/02/2017</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BA5BC498-0E37-46C8-A08A-9AE93C2BEDE7}"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A8DE9F43-5915-4772-BAE1-004733D7FA72}" type="datetimeFigureOut">
              <a:rPr lang="es-ES" smtClean="0"/>
              <a:pPr/>
              <a:t>23/02/2017</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BA5BC498-0E37-46C8-A08A-9AE93C2BEDE7}" type="slidenum">
              <a:rPr lang="es-ES" smtClean="0"/>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DE9F43-5915-4772-BAE1-004733D7FA72}" type="datetimeFigureOut">
              <a:rPr lang="es-ES" smtClean="0"/>
              <a:pPr/>
              <a:t>23/02/2017</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5BC498-0E37-46C8-A08A-9AE93C2BEDE7}"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DE9F43-5915-4772-BAE1-004733D7FA72}" type="datetimeFigureOut">
              <a:rPr lang="es-ES" smtClean="0"/>
              <a:pPr/>
              <a:t>23/02/2017</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5BC498-0E37-46C8-A08A-9AE93C2BEDE7}"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676" r:id="rId12"/>
    <p:sldLayoutId id="2147483677" r:id="rId13"/>
    <p:sldLayoutId id="2147483678"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25.jpeg"/><Relationship Id="rId5" Type="http://schemas.openxmlformats.org/officeDocument/2006/relationships/image" Target="../media/image24.wmf"/><Relationship Id="rId4" Type="http://schemas.openxmlformats.org/officeDocument/2006/relationships/image" Target="../media/image23.wmf"/><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25.jpeg"/><Relationship Id="rId5" Type="http://schemas.openxmlformats.org/officeDocument/2006/relationships/image" Target="../media/image24.wmf"/><Relationship Id="rId10" Type="http://schemas.openxmlformats.org/officeDocument/2006/relationships/image" Target="../media/image7.png"/><Relationship Id="rId4" Type="http://schemas.openxmlformats.org/officeDocument/2006/relationships/image" Target="../media/image23.wmf"/><Relationship Id="rId9" Type="http://schemas.openxmlformats.org/officeDocument/2006/relationships/image" Target="../media/image27.jpe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5.jpeg"/><Relationship Id="rId11" Type="http://schemas.openxmlformats.org/officeDocument/2006/relationships/image" Target="../media/image27.jpeg"/><Relationship Id="rId5" Type="http://schemas.openxmlformats.org/officeDocument/2006/relationships/image" Target="../media/image24.wmf"/><Relationship Id="rId10" Type="http://schemas.openxmlformats.org/officeDocument/2006/relationships/image" Target="../media/image28.png"/><Relationship Id="rId4" Type="http://schemas.openxmlformats.org/officeDocument/2006/relationships/image" Target="../media/image23.wmf"/><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2.png"/><Relationship Id="rId7" Type="http://schemas.openxmlformats.org/officeDocument/2006/relationships/image" Target="../media/image25.jpeg"/><Relationship Id="rId12"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29.png"/><Relationship Id="rId11" Type="http://schemas.openxmlformats.org/officeDocument/2006/relationships/image" Target="../media/image27.jpeg"/><Relationship Id="rId5" Type="http://schemas.openxmlformats.org/officeDocument/2006/relationships/image" Target="../media/image24.wmf"/><Relationship Id="rId10" Type="http://schemas.openxmlformats.org/officeDocument/2006/relationships/image" Target="../media/image28.png"/><Relationship Id="rId4" Type="http://schemas.openxmlformats.org/officeDocument/2006/relationships/image" Target="../media/image23.wmf"/><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2.png"/><Relationship Id="rId7" Type="http://schemas.openxmlformats.org/officeDocument/2006/relationships/image" Target="../media/image25.jpeg"/><Relationship Id="rId12"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29.png"/><Relationship Id="rId11" Type="http://schemas.openxmlformats.org/officeDocument/2006/relationships/image" Target="../media/image27.jpeg"/><Relationship Id="rId5" Type="http://schemas.openxmlformats.org/officeDocument/2006/relationships/image" Target="../media/image24.wmf"/><Relationship Id="rId10" Type="http://schemas.openxmlformats.org/officeDocument/2006/relationships/image" Target="../media/image28.png"/><Relationship Id="rId4" Type="http://schemas.openxmlformats.org/officeDocument/2006/relationships/image" Target="../media/image23.wmf"/><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2.png"/><Relationship Id="rId7" Type="http://schemas.openxmlformats.org/officeDocument/2006/relationships/image" Target="../media/image38.jpeg"/><Relationship Id="rId2"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png"/><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14.xml"/><Relationship Id="rId1" Type="http://schemas.openxmlformats.org/officeDocument/2006/relationships/video" Target="file:///C:\work\horacio\presentaciones\Integrated-Seminars-2017\SingleDoc_2\SingleDoc_2\Untitled%20Project.wmv" TargetMode="Externa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backingdata.org/dri/library" TargetMode="External"/><Relationship Id="rId1" Type="http://schemas.openxmlformats.org/officeDocument/2006/relationships/slideLayout" Target="../slideLayouts/slideLayout14.xml"/><Relationship Id="rId6" Type="http://schemas.openxmlformats.org/officeDocument/2006/relationships/image" Target="../media/image41.png"/><Relationship Id="rId5" Type="http://schemas.openxmlformats.org/officeDocument/2006/relationships/image" Target="../media/image46.jpe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tiff"/><Relationship Id="rId7" Type="http://schemas.openxmlformats.org/officeDocument/2006/relationships/image" Target="../media/image51.jpeg"/><Relationship Id="rId2" Type="http://schemas.openxmlformats.org/officeDocument/2006/relationships/image" Target="../media/image47.png"/><Relationship Id="rId1" Type="http://schemas.openxmlformats.org/officeDocument/2006/relationships/slideLayout" Target="../slideLayouts/slideLayout19.xml"/><Relationship Id="rId6" Type="http://schemas.openxmlformats.org/officeDocument/2006/relationships/image" Target="../media/image23.wmf"/><Relationship Id="rId11" Type="http://schemas.openxmlformats.org/officeDocument/2006/relationships/image" Target="../media/image41.png"/><Relationship Id="rId5" Type="http://schemas.openxmlformats.org/officeDocument/2006/relationships/image" Target="../media/image50.tiff"/><Relationship Id="rId10" Type="http://schemas.openxmlformats.org/officeDocument/2006/relationships/image" Target="../media/image34.png"/><Relationship Id="rId4" Type="http://schemas.openxmlformats.org/officeDocument/2006/relationships/image" Target="../media/image49.tiff"/><Relationship Id="rId9"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62.jpe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2.jpe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64.png"/><Relationship Id="rId4" Type="http://schemas.openxmlformats.org/officeDocument/2006/relationships/image" Target="../media/image63.jpe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64.png"/><Relationship Id="rId5" Type="http://schemas.openxmlformats.org/officeDocument/2006/relationships/image" Target="../media/image65.png"/><Relationship Id="rId4" Type="http://schemas.openxmlformats.org/officeDocument/2006/relationships/image" Target="../media/image63.jpe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14.xml"/><Relationship Id="rId1" Type="http://schemas.openxmlformats.org/officeDocument/2006/relationships/video" Target="file:///C:\work\horacio\presentaciones\Integrated-Seminars-2017\AbleMovies_EN_1\AbleMovies_EN_1_media\AbleMovies_EN_1.wmv" TargetMode="External"/><Relationship Id="rId5" Type="http://schemas.openxmlformats.org/officeDocument/2006/relationships/image" Target="../media/image70.jpe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jpe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14.xml"/><Relationship Id="rId1" Type="http://schemas.openxmlformats.org/officeDocument/2006/relationships/video" Target="file:///C:\work\horacio\presentaciones\Integrated-Seminars-2017\AbleMovies_ES_1\AbleMovies_ES_1_media\AbleMovies_ES_1.wmv" TargetMode="External"/><Relationship Id="rId5" Type="http://schemas.openxmlformats.org/officeDocument/2006/relationships/image" Target="../media/image70.jpeg"/><Relationship Id="rId4" Type="http://schemas.openxmlformats.org/officeDocument/2006/relationships/image" Target="../media/image67.jpeg"/></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4.xml"/><Relationship Id="rId1" Type="http://schemas.openxmlformats.org/officeDocument/2006/relationships/video" Target="file:///C:\work\horacio\presentaciones\Integrated-Seminars-2017\AbleMovies_KOLUMBA\AbleMovies_KOLUMBA_media\AbleMovies_KOLUMBA.wmv" TargetMode="External"/><Relationship Id="rId6" Type="http://schemas.openxmlformats.org/officeDocument/2006/relationships/image" Target="../media/image70.jpeg"/><Relationship Id="rId5" Type="http://schemas.openxmlformats.org/officeDocument/2006/relationships/image" Target="../media/image7.png"/><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14.xml"/><Relationship Id="rId5" Type="http://schemas.openxmlformats.org/officeDocument/2006/relationships/image" Target="../media/image77.wmf"/><Relationship Id="rId4" Type="http://schemas.openxmlformats.org/officeDocument/2006/relationships/image" Target="../media/image76.gif"/></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14.xml"/><Relationship Id="rId5" Type="http://schemas.openxmlformats.org/officeDocument/2006/relationships/image" Target="../media/image77.wmf"/><Relationship Id="rId4" Type="http://schemas.openxmlformats.org/officeDocument/2006/relationships/image" Target="../media/image76.gif"/></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8.jpe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8.jpe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70.jpeg"/><Relationship Id="rId3" Type="http://schemas.openxmlformats.org/officeDocument/2006/relationships/image" Target="../media/image2.png"/><Relationship Id="rId7" Type="http://schemas.openxmlformats.org/officeDocument/2006/relationships/image" Target="../media/image27.jpeg"/><Relationship Id="rId12"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55.jpeg"/><Relationship Id="rId11"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6.png"/><Relationship Id="rId4" Type="http://schemas.openxmlformats.org/officeDocument/2006/relationships/image" Target="../media/image3.jpeg"/><Relationship Id="rId9" Type="http://schemas.openxmlformats.org/officeDocument/2006/relationships/image" Target="../media/image79.jpeg"/><Relationship Id="rId14" Type="http://schemas.openxmlformats.org/officeDocument/2006/relationships/image" Target="../media/image80.jpeg"/></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7.png"/><Relationship Id="rId4" Type="http://schemas.openxmlformats.org/officeDocument/2006/relationships/image" Target="../media/image9.jpeg"/><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4.jpeg"/><Relationship Id="rId4" Type="http://schemas.openxmlformats.org/officeDocument/2006/relationships/image" Target="../media/image9.jpeg"/><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4.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descr="Maria de Maeztu logo.png"/>
          <p:cNvPicPr>
            <a:picLocks noChangeAspect="1"/>
          </p:cNvPicPr>
          <p:nvPr/>
        </p:nvPicPr>
        <p:blipFill>
          <a:blip r:embed="rId3" cstate="print"/>
          <a:stretch>
            <a:fillRect/>
          </a:stretch>
        </p:blipFill>
        <p:spPr>
          <a:xfrm>
            <a:off x="0" y="6166178"/>
            <a:ext cx="1691680" cy="691822"/>
          </a:xfrm>
          <a:prstGeom prst="rect">
            <a:avLst/>
          </a:prstGeom>
        </p:spPr>
      </p:pic>
      <p:pic>
        <p:nvPicPr>
          <p:cNvPr id="8" name="7 Imagen" descr="logo MINECO_FEDER.jpg"/>
          <p:cNvPicPr>
            <a:picLocks noChangeAspect="1"/>
          </p:cNvPicPr>
          <p:nvPr/>
        </p:nvPicPr>
        <p:blipFill>
          <a:blip r:embed="rId4" cstate="print"/>
          <a:stretch>
            <a:fillRect/>
          </a:stretch>
        </p:blipFill>
        <p:spPr>
          <a:xfrm>
            <a:off x="7884368" y="6226132"/>
            <a:ext cx="1259632" cy="631868"/>
          </a:xfrm>
          <a:prstGeom prst="rect">
            <a:avLst/>
          </a:prstGeom>
        </p:spPr>
      </p:pic>
      <p:sp>
        <p:nvSpPr>
          <p:cNvPr id="10" name="9 Título"/>
          <p:cNvSpPr>
            <a:spLocks noGrp="1"/>
          </p:cNvSpPr>
          <p:nvPr>
            <p:ph type="ctrTitle"/>
          </p:nvPr>
        </p:nvSpPr>
        <p:spPr>
          <a:xfrm>
            <a:off x="0" y="692696"/>
            <a:ext cx="9144000" cy="2736304"/>
          </a:xfrm>
        </p:spPr>
        <p:txBody>
          <a:bodyPr>
            <a:noAutofit/>
          </a:bodyPr>
          <a:lstStyle/>
          <a:p>
            <a:pPr algn="ctr"/>
            <a:r>
              <a:rPr lang="en-US" sz="4400" dirty="0" smtClean="0">
                <a:solidFill>
                  <a:schemeClr val="tx1"/>
                </a:solidFill>
                <a:latin typeface="Times New Roman" pitchFamily="18" charset="0"/>
                <a:cs typeface="Times New Roman" pitchFamily="18" charset="0"/>
              </a:rPr>
              <a:t>Overwhelmed by Information? Summarization, simplification, and information extraction at your fingertips </a:t>
            </a:r>
            <a:endParaRPr lang="en-US" sz="4400" dirty="0">
              <a:solidFill>
                <a:schemeClr val="tx1"/>
              </a:solidFill>
              <a:latin typeface="Times New Roman" pitchFamily="18" charset="0"/>
              <a:cs typeface="Times New Roman" pitchFamily="18" charset="0"/>
            </a:endParaRPr>
          </a:p>
        </p:txBody>
      </p:sp>
      <p:sp>
        <p:nvSpPr>
          <p:cNvPr id="11" name="9 Título"/>
          <p:cNvSpPr txBox="1">
            <a:spLocks/>
          </p:cNvSpPr>
          <p:nvPr/>
        </p:nvSpPr>
        <p:spPr>
          <a:xfrm>
            <a:off x="0" y="3501008"/>
            <a:ext cx="8820472" cy="2304256"/>
          </a:xfrm>
          <a:prstGeom prst="rect">
            <a:avLst/>
          </a:prstGeom>
          <a:ln>
            <a:noFill/>
          </a:ln>
        </p:spPr>
        <p:txBody>
          <a:bodyPr vert="horz" lIns="0" tIns="0" rIns="18288" bIns="0" anchor="b">
            <a:normAutofit/>
            <a:scene3d>
              <a:camera prst="orthographicFront"/>
              <a:lightRig rig="freezing" dir="t">
                <a:rot lat="0" lon="0" rev="5640000"/>
              </a:lightRig>
            </a:scene3d>
            <a:sp3d prstMaterial="flat">
              <a:bevelT w="38100" h="38100"/>
              <a:contourClr>
                <a:schemeClr val="tx2"/>
              </a:contourClr>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2400" b="1" i="0" u="none" strike="noStrike" kern="1200" cap="none" spc="0" normalizeH="0" baseline="0" noProof="0" dirty="0" smtClean="0">
                <a:ln>
                  <a:noFill/>
                </a:ln>
                <a:solidFill>
                  <a:schemeClr val="accent1">
                    <a:lumMod val="75000"/>
                  </a:schemeClr>
                </a:solidFill>
                <a:uLnTx/>
                <a:uFillTx/>
                <a:latin typeface="Times New Roman" pitchFamily="18" charset="0"/>
                <a:ea typeface="+mj-ea"/>
                <a:cs typeface="Times New Roman" pitchFamily="18" charset="0"/>
              </a:rPr>
              <a:t>Horacio </a:t>
            </a:r>
            <a:r>
              <a:rPr kumimoji="0" lang="es-ES" sz="2400" b="1" i="0" u="none" strike="noStrike" kern="1200" cap="none" spc="0" normalizeH="0" baseline="0" noProof="0" dirty="0" err="1" smtClean="0">
                <a:ln>
                  <a:noFill/>
                </a:ln>
                <a:solidFill>
                  <a:schemeClr val="accent1">
                    <a:lumMod val="75000"/>
                  </a:schemeClr>
                </a:solidFill>
                <a:uLnTx/>
                <a:uFillTx/>
                <a:latin typeface="Times New Roman" pitchFamily="18" charset="0"/>
                <a:ea typeface="+mj-ea"/>
                <a:cs typeface="Times New Roman" pitchFamily="18" charset="0"/>
              </a:rPr>
              <a:t>Saggion</a:t>
            </a:r>
            <a:endParaRPr kumimoji="0" lang="es-ES" sz="2400" b="1" i="0" u="none" strike="noStrike" kern="1200" cap="none" spc="0" normalizeH="0" baseline="0" noProof="0" dirty="0" smtClean="0">
              <a:ln>
                <a:noFill/>
              </a:ln>
              <a:solidFill>
                <a:schemeClr val="accent1">
                  <a:lumMod val="75000"/>
                </a:schemeClr>
              </a:solidFill>
              <a:uLnTx/>
              <a:uFillTx/>
              <a:latin typeface="Times New Roman" pitchFamily="18" charset="0"/>
              <a:ea typeface="+mj-ea"/>
              <a:cs typeface="Times New Roman"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es-ES" sz="2000" dirty="0" err="1" smtClean="0">
                <a:solidFill>
                  <a:schemeClr val="accent1">
                    <a:lumMod val="75000"/>
                  </a:schemeClr>
                </a:solidFill>
                <a:latin typeface="Times New Roman" pitchFamily="18" charset="0"/>
                <a:ea typeface="+mj-ea"/>
                <a:cs typeface="Times New Roman" pitchFamily="18" charset="0"/>
              </a:rPr>
              <a:t>Large</a:t>
            </a:r>
            <a:r>
              <a:rPr lang="es-ES" sz="2000" dirty="0" smtClean="0">
                <a:solidFill>
                  <a:schemeClr val="accent1">
                    <a:lumMod val="75000"/>
                  </a:schemeClr>
                </a:solidFill>
                <a:latin typeface="Times New Roman" pitchFamily="18" charset="0"/>
                <a:ea typeface="+mj-ea"/>
                <a:cs typeface="Times New Roman" pitchFamily="18" charset="0"/>
              </a:rPr>
              <a:t> </a:t>
            </a:r>
            <a:r>
              <a:rPr lang="es-ES" sz="2000" dirty="0" err="1" smtClean="0">
                <a:solidFill>
                  <a:schemeClr val="accent1">
                    <a:lumMod val="75000"/>
                  </a:schemeClr>
                </a:solidFill>
                <a:latin typeface="Times New Roman" pitchFamily="18" charset="0"/>
                <a:ea typeface="+mj-ea"/>
                <a:cs typeface="Times New Roman" pitchFamily="18" charset="0"/>
              </a:rPr>
              <a:t>Scale</a:t>
            </a:r>
            <a:r>
              <a:rPr lang="es-ES" sz="2000" dirty="0" smtClean="0">
                <a:solidFill>
                  <a:schemeClr val="accent1">
                    <a:lumMod val="75000"/>
                  </a:schemeClr>
                </a:solidFill>
                <a:latin typeface="Times New Roman" pitchFamily="18" charset="0"/>
                <a:ea typeface="+mj-ea"/>
                <a:cs typeface="Times New Roman" pitchFamily="18" charset="0"/>
              </a:rPr>
              <a:t> </a:t>
            </a:r>
            <a:r>
              <a:rPr lang="es-ES" sz="2000" dirty="0" err="1" smtClean="0">
                <a:solidFill>
                  <a:schemeClr val="accent1">
                    <a:lumMod val="75000"/>
                  </a:schemeClr>
                </a:solidFill>
                <a:latin typeface="Times New Roman" pitchFamily="18" charset="0"/>
                <a:ea typeface="+mj-ea"/>
                <a:cs typeface="Times New Roman" pitchFamily="18" charset="0"/>
              </a:rPr>
              <a:t>Text</a:t>
            </a:r>
            <a:r>
              <a:rPr lang="es-ES" sz="2000" dirty="0" smtClean="0">
                <a:solidFill>
                  <a:schemeClr val="accent1">
                    <a:lumMod val="75000"/>
                  </a:schemeClr>
                </a:solidFill>
                <a:latin typeface="Times New Roman" pitchFamily="18" charset="0"/>
                <a:ea typeface="+mj-ea"/>
                <a:cs typeface="Times New Roman" pitchFamily="18" charset="0"/>
              </a:rPr>
              <a:t> </a:t>
            </a:r>
            <a:r>
              <a:rPr lang="es-ES" sz="2000" dirty="0" err="1" smtClean="0">
                <a:solidFill>
                  <a:schemeClr val="accent1">
                    <a:lumMod val="75000"/>
                  </a:schemeClr>
                </a:solidFill>
                <a:latin typeface="Times New Roman" pitchFamily="18" charset="0"/>
                <a:ea typeface="+mj-ea"/>
                <a:cs typeface="Times New Roman" pitchFamily="18" charset="0"/>
              </a:rPr>
              <a:t>Understanding</a:t>
            </a:r>
            <a:r>
              <a:rPr lang="es-ES" sz="2000" dirty="0" smtClean="0">
                <a:solidFill>
                  <a:schemeClr val="accent1">
                    <a:lumMod val="75000"/>
                  </a:schemeClr>
                </a:solidFill>
                <a:latin typeface="Times New Roman" pitchFamily="18" charset="0"/>
                <a:ea typeface="+mj-ea"/>
                <a:cs typeface="Times New Roman" pitchFamily="18" charset="0"/>
              </a:rPr>
              <a:t> </a:t>
            </a:r>
            <a:r>
              <a:rPr lang="es-ES" sz="2000" dirty="0" err="1" smtClean="0">
                <a:solidFill>
                  <a:schemeClr val="accent1">
                    <a:lumMod val="75000"/>
                  </a:schemeClr>
                </a:solidFill>
                <a:latin typeface="Times New Roman" pitchFamily="18" charset="0"/>
                <a:ea typeface="+mj-ea"/>
                <a:cs typeface="Times New Roman" pitchFamily="18" charset="0"/>
              </a:rPr>
              <a:t>Systems</a:t>
            </a:r>
            <a:r>
              <a:rPr lang="es-ES" sz="2000" dirty="0" smtClean="0">
                <a:solidFill>
                  <a:schemeClr val="accent1">
                    <a:lumMod val="75000"/>
                  </a:schemeClr>
                </a:solidFill>
                <a:latin typeface="Times New Roman" pitchFamily="18" charset="0"/>
                <a:ea typeface="+mj-ea"/>
                <a:cs typeface="Times New Roman" pitchFamily="18" charset="0"/>
              </a:rPr>
              <a:t> </a:t>
            </a:r>
            <a:r>
              <a:rPr lang="es-ES" sz="2000" dirty="0" err="1" smtClean="0">
                <a:solidFill>
                  <a:schemeClr val="accent1">
                    <a:lumMod val="75000"/>
                  </a:schemeClr>
                </a:solidFill>
                <a:latin typeface="Times New Roman" pitchFamily="18" charset="0"/>
                <a:ea typeface="+mj-ea"/>
                <a:cs typeface="Times New Roman" pitchFamily="18" charset="0"/>
              </a:rPr>
              <a:t>Lab</a:t>
            </a:r>
            <a:r>
              <a:rPr lang="es-ES" sz="2000" dirty="0" smtClean="0">
                <a:solidFill>
                  <a:schemeClr val="accent1">
                    <a:lumMod val="75000"/>
                  </a:schemeClr>
                </a:solidFill>
                <a:latin typeface="Times New Roman" pitchFamily="18" charset="0"/>
                <a:ea typeface="+mj-ea"/>
                <a:cs typeface="Times New Roman" pitchFamily="18" charset="0"/>
              </a:rPr>
              <a:t> </a:t>
            </a:r>
          </a:p>
          <a:p>
            <a:pPr marL="0" marR="0" lvl="0" indent="0" algn="ctr" defTabSz="914400" rtl="0" eaLnBrk="1" fontAlgn="auto" latinLnBrk="0" hangingPunct="1">
              <a:lnSpc>
                <a:spcPct val="100000"/>
              </a:lnSpc>
              <a:spcBef>
                <a:spcPct val="0"/>
              </a:spcBef>
              <a:spcAft>
                <a:spcPts val="0"/>
              </a:spcAft>
              <a:buClrTx/>
              <a:buSzTx/>
              <a:buFontTx/>
              <a:buNone/>
              <a:tabLst/>
              <a:defRPr/>
            </a:pPr>
            <a:r>
              <a:rPr lang="es-ES" sz="2000" dirty="0" err="1" smtClean="0">
                <a:solidFill>
                  <a:schemeClr val="accent1">
                    <a:lumMod val="75000"/>
                  </a:schemeClr>
                </a:solidFill>
                <a:latin typeface="Times New Roman" pitchFamily="18" charset="0"/>
                <a:ea typeface="+mj-ea"/>
                <a:cs typeface="Times New Roman" pitchFamily="18" charset="0"/>
              </a:rPr>
              <a:t>TALN</a:t>
            </a:r>
            <a:r>
              <a:rPr lang="es-ES" sz="2000" dirty="0" smtClean="0">
                <a:solidFill>
                  <a:schemeClr val="accent1">
                    <a:lumMod val="75000"/>
                  </a:schemeClr>
                </a:solidFill>
                <a:latin typeface="Times New Roman" pitchFamily="18" charset="0"/>
                <a:ea typeface="+mj-ea"/>
                <a:cs typeface="Times New Roman" pitchFamily="18" charset="0"/>
              </a:rPr>
              <a:t> </a:t>
            </a:r>
            <a:r>
              <a:rPr lang="es-ES" sz="2000" dirty="0" err="1" smtClean="0">
                <a:solidFill>
                  <a:schemeClr val="accent1">
                    <a:lumMod val="75000"/>
                  </a:schemeClr>
                </a:solidFill>
                <a:latin typeface="Times New Roman" pitchFamily="18" charset="0"/>
                <a:ea typeface="+mj-ea"/>
                <a:cs typeface="Times New Roman" pitchFamily="18" charset="0"/>
              </a:rPr>
              <a:t>Group</a:t>
            </a:r>
            <a:endParaRPr lang="es-ES" sz="2000" dirty="0" smtClean="0">
              <a:solidFill>
                <a:schemeClr val="accent1">
                  <a:lumMod val="75000"/>
                </a:schemeClr>
              </a:solidFill>
              <a:latin typeface="Times New Roman" pitchFamily="18" charset="0"/>
              <a:ea typeface="+mj-ea"/>
              <a:cs typeface="Times New Roman"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2000" i="0" u="none" strike="noStrike" kern="1200" cap="none" spc="0" normalizeH="0" baseline="0" noProof="0" dirty="0" err="1" smtClean="0">
                <a:ln>
                  <a:noFill/>
                </a:ln>
                <a:solidFill>
                  <a:schemeClr val="accent1">
                    <a:lumMod val="75000"/>
                  </a:schemeClr>
                </a:solidFill>
                <a:uLnTx/>
                <a:uFillTx/>
                <a:latin typeface="Times New Roman" pitchFamily="18" charset="0"/>
                <a:ea typeface="+mj-ea"/>
                <a:cs typeface="Times New Roman" pitchFamily="18" charset="0"/>
              </a:rPr>
              <a:t>Universitat</a:t>
            </a:r>
            <a:r>
              <a:rPr kumimoji="0" lang="es-ES" sz="2000" i="0" u="none" strike="noStrike" kern="1200" cap="none" spc="0" normalizeH="0" noProof="0" dirty="0" smtClean="0">
                <a:ln>
                  <a:noFill/>
                </a:ln>
                <a:solidFill>
                  <a:schemeClr val="accent1">
                    <a:lumMod val="75000"/>
                  </a:schemeClr>
                </a:solidFill>
                <a:uLnTx/>
                <a:uFillTx/>
                <a:latin typeface="Times New Roman" pitchFamily="18" charset="0"/>
                <a:ea typeface="+mj-ea"/>
                <a:cs typeface="Times New Roman" pitchFamily="18" charset="0"/>
              </a:rPr>
              <a:t> </a:t>
            </a:r>
            <a:r>
              <a:rPr kumimoji="0" lang="es-ES" sz="2000" i="0" u="none" strike="noStrike" kern="1200" cap="none" spc="0" normalizeH="0" noProof="0" dirty="0" err="1" smtClean="0">
                <a:ln>
                  <a:noFill/>
                </a:ln>
                <a:solidFill>
                  <a:schemeClr val="accent1">
                    <a:lumMod val="75000"/>
                  </a:schemeClr>
                </a:solidFill>
                <a:uLnTx/>
                <a:uFillTx/>
                <a:latin typeface="Times New Roman" pitchFamily="18" charset="0"/>
                <a:ea typeface="+mj-ea"/>
                <a:cs typeface="Times New Roman" pitchFamily="18" charset="0"/>
              </a:rPr>
              <a:t>Pompeu</a:t>
            </a:r>
            <a:r>
              <a:rPr kumimoji="0" lang="es-ES" sz="2000" i="0" u="none" strike="noStrike" kern="1200" cap="none" spc="0" normalizeH="0" noProof="0" dirty="0" smtClean="0">
                <a:ln>
                  <a:noFill/>
                </a:ln>
                <a:solidFill>
                  <a:schemeClr val="accent1">
                    <a:lumMod val="75000"/>
                  </a:schemeClr>
                </a:solidFill>
                <a:uLnTx/>
                <a:uFillTx/>
                <a:latin typeface="Times New Roman" pitchFamily="18" charset="0"/>
                <a:ea typeface="+mj-ea"/>
                <a:cs typeface="Times New Roman" pitchFamily="18" charset="0"/>
              </a:rPr>
              <a:t> </a:t>
            </a:r>
            <a:r>
              <a:rPr kumimoji="0" lang="es-ES" sz="2000" i="0" u="none" strike="noStrike" kern="1200" cap="none" spc="0" normalizeH="0" noProof="0" dirty="0" err="1" smtClean="0">
                <a:ln>
                  <a:noFill/>
                </a:ln>
                <a:solidFill>
                  <a:schemeClr val="accent1">
                    <a:lumMod val="75000"/>
                  </a:schemeClr>
                </a:solidFill>
                <a:uLnTx/>
                <a:uFillTx/>
                <a:latin typeface="Times New Roman" pitchFamily="18" charset="0"/>
                <a:ea typeface="+mj-ea"/>
                <a:cs typeface="Times New Roman" pitchFamily="18" charset="0"/>
              </a:rPr>
              <a:t>Fabra</a:t>
            </a:r>
            <a:endParaRPr kumimoji="0" lang="es-ES" sz="2000" i="0" u="none" strike="noStrike" kern="1200" cap="none" spc="0" normalizeH="0" noProof="0" dirty="0" smtClean="0">
              <a:ln>
                <a:noFill/>
              </a:ln>
              <a:solidFill>
                <a:schemeClr val="accent1">
                  <a:lumMod val="75000"/>
                </a:schemeClr>
              </a:solidFill>
              <a:uLnTx/>
              <a:uFillTx/>
              <a:latin typeface="Times New Roman" pitchFamily="18" charset="0"/>
              <a:ea typeface="+mj-ea"/>
              <a:cs typeface="Times New Roman"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es-ES" sz="2000" dirty="0" smtClean="0">
                <a:solidFill>
                  <a:schemeClr val="accent1">
                    <a:lumMod val="75000"/>
                  </a:schemeClr>
                </a:solidFill>
                <a:latin typeface="Times New Roman" pitchFamily="18" charset="0"/>
                <a:ea typeface="+mj-ea"/>
                <a:cs typeface="Times New Roman" pitchFamily="18" charset="0"/>
              </a:rPr>
              <a:t>@</a:t>
            </a:r>
            <a:r>
              <a:rPr lang="es-ES" sz="2000" dirty="0" err="1" smtClean="0">
                <a:solidFill>
                  <a:schemeClr val="accent1">
                    <a:lumMod val="75000"/>
                  </a:schemeClr>
                </a:solidFill>
                <a:latin typeface="Times New Roman" pitchFamily="18" charset="0"/>
                <a:ea typeface="+mj-ea"/>
                <a:cs typeface="Times New Roman" pitchFamily="18" charset="0"/>
              </a:rPr>
              <a:t>h_saggion</a:t>
            </a:r>
            <a:endParaRPr lang="es-ES" sz="2000" dirty="0" smtClean="0">
              <a:solidFill>
                <a:schemeClr val="accent1">
                  <a:lumMod val="75000"/>
                </a:schemeClr>
              </a:solidFill>
              <a:latin typeface="Times New Roman" pitchFamily="18" charset="0"/>
              <a:ea typeface="+mj-ea"/>
              <a:cs typeface="Times New Roman" pitchFamily="18" charset="0"/>
            </a:endParaRPr>
          </a:p>
          <a:p>
            <a:pPr lvl="0" algn="ctr">
              <a:spcBef>
                <a:spcPct val="0"/>
              </a:spcBef>
            </a:pPr>
            <a:r>
              <a:rPr lang="es-ES" sz="2000" dirty="0" err="1" smtClean="0">
                <a:solidFill>
                  <a:schemeClr val="accent1">
                    <a:lumMod val="75000"/>
                  </a:schemeClr>
                </a:solidFill>
                <a:latin typeface="Times New Roman" pitchFamily="18" charset="0"/>
                <a:ea typeface="+mj-ea"/>
                <a:cs typeface="Times New Roman" pitchFamily="18" charset="0"/>
              </a:rPr>
              <a:t>http://www.dtic.upf.edu/~hsaggion</a:t>
            </a:r>
            <a:endParaRPr kumimoji="0" lang="es-ES" sz="2000" i="0" u="none" strike="noStrike" kern="1200" cap="none" spc="0" normalizeH="0" baseline="0" noProof="0" dirty="0">
              <a:ln>
                <a:noFill/>
              </a:ln>
              <a:solidFill>
                <a:schemeClr val="accent1">
                  <a:lumMod val="75000"/>
                </a:schemeClr>
              </a:solidFill>
              <a:uLnTx/>
              <a:uFillTx/>
              <a:latin typeface="Times New Roman" pitchFamily="18" charset="0"/>
              <a:ea typeface="+mj-ea"/>
              <a:cs typeface="Times New Roman" pitchFamily="18" charset="0"/>
            </a:endParaRPr>
          </a:p>
        </p:txBody>
      </p:sp>
      <p:pic>
        <p:nvPicPr>
          <p:cNvPr id="12" name="11 Imagen" descr="TALN VERMELL POSITIU.jpg"/>
          <p:cNvPicPr>
            <a:picLocks noChangeAspect="1"/>
          </p:cNvPicPr>
          <p:nvPr/>
        </p:nvPicPr>
        <p:blipFill>
          <a:blip r:embed="rId5" cstate="print"/>
          <a:stretch>
            <a:fillRect/>
          </a:stretch>
        </p:blipFill>
        <p:spPr>
          <a:xfrm>
            <a:off x="3337577" y="6165304"/>
            <a:ext cx="2818599" cy="64807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18 CuadroTexto"/>
          <p:cNvSpPr txBox="1"/>
          <p:nvPr/>
        </p:nvSpPr>
        <p:spPr>
          <a:xfrm>
            <a:off x="5979451" y="5152098"/>
            <a:ext cx="128598" cy="187310"/>
          </a:xfrm>
          <a:prstGeom prst="rect">
            <a:avLst/>
          </a:prstGeom>
          <a:noFill/>
        </p:spPr>
        <p:txBody>
          <a:bodyPr wrap="square" rtlCol="0">
            <a:spAutoFit/>
          </a:bodyPr>
          <a:lstStyle/>
          <a:p>
            <a:r>
              <a:rPr lang="es-ES" sz="1000" dirty="0" smtClean="0">
                <a:solidFill>
                  <a:srgbClr val="0070C0"/>
                </a:solidFill>
              </a:rPr>
              <a:t>.</a:t>
            </a:r>
          </a:p>
        </p:txBody>
      </p:sp>
      <p:grpSp>
        <p:nvGrpSpPr>
          <p:cNvPr id="2" name="266 Grupo"/>
          <p:cNvGrpSpPr/>
          <p:nvPr/>
        </p:nvGrpSpPr>
        <p:grpSpPr>
          <a:xfrm>
            <a:off x="107504" y="44624"/>
            <a:ext cx="3096344" cy="3185403"/>
            <a:chOff x="107504" y="44624"/>
            <a:chExt cx="3096344" cy="3185403"/>
          </a:xfrm>
        </p:grpSpPr>
        <p:sp>
          <p:nvSpPr>
            <p:cNvPr id="235" name="234 Flecha izquierda y derecha"/>
            <p:cNvSpPr/>
            <p:nvPr/>
          </p:nvSpPr>
          <p:spPr>
            <a:xfrm rot="16200000">
              <a:off x="2021823" y="1154641"/>
              <a:ext cx="546268" cy="34245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 name="257 Grupo"/>
            <p:cNvGrpSpPr/>
            <p:nvPr/>
          </p:nvGrpSpPr>
          <p:grpSpPr>
            <a:xfrm>
              <a:off x="107504" y="44624"/>
              <a:ext cx="3096344" cy="3185403"/>
              <a:chOff x="107504" y="44624"/>
              <a:chExt cx="3096344" cy="3185403"/>
            </a:xfrm>
          </p:grpSpPr>
          <p:pic>
            <p:nvPicPr>
              <p:cNvPr id="217" name="Picture 2" descr="http://comerfordsclassroom.yolasite.com/resources/article%20icon.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7504" y="260648"/>
                <a:ext cx="1417633" cy="1091497"/>
              </a:xfrm>
              <a:prstGeom prst="rect">
                <a:avLst/>
              </a:prstGeom>
              <a:noFill/>
              <a:extLst>
                <a:ext uri="{909E8E84-426E-40DD-AFC4-6F175D3DCCD1}">
                  <a14:hiddenFill xmlns:a14="http://schemas.microsoft.com/office/drawing/2010/main" xmlns="">
                    <a:solidFill>
                      <a:srgbClr val="FFFFFF"/>
                    </a:solidFill>
                  </a14:hiddenFill>
                </a:ext>
              </a:extLst>
            </p:spPr>
          </p:pic>
          <p:pic>
            <p:nvPicPr>
              <p:cNvPr id="2053" name="Picture 5" descr="C:\Program Files (x86)\Microsoft Office\MEDIA\CAGCAT10\j0195384.wmf"/>
              <p:cNvPicPr>
                <a:picLocks noChangeAspect="1" noChangeArrowheads="1"/>
              </p:cNvPicPr>
              <p:nvPr/>
            </p:nvPicPr>
            <p:blipFill>
              <a:blip r:embed="rId4" cstate="print"/>
              <a:srcRect/>
              <a:stretch>
                <a:fillRect/>
              </a:stretch>
            </p:blipFill>
            <p:spPr bwMode="auto">
              <a:xfrm>
                <a:off x="1763688" y="44624"/>
                <a:ext cx="897941" cy="916686"/>
              </a:xfrm>
              <a:prstGeom prst="rect">
                <a:avLst/>
              </a:prstGeom>
              <a:noFill/>
            </p:spPr>
          </p:pic>
          <p:pic>
            <p:nvPicPr>
              <p:cNvPr id="2054" name="Picture 6" descr="C:\Program Files (x86)\Microsoft Office\MEDIA\CAGCAT10\j0292020.wmf"/>
              <p:cNvPicPr>
                <a:picLocks noChangeAspect="1" noChangeArrowheads="1"/>
              </p:cNvPicPr>
              <p:nvPr/>
            </p:nvPicPr>
            <p:blipFill>
              <a:blip r:embed="rId5" cstate="print"/>
              <a:srcRect/>
              <a:stretch>
                <a:fillRect/>
              </a:stretch>
            </p:blipFill>
            <p:spPr bwMode="auto">
              <a:xfrm>
                <a:off x="107504" y="2204864"/>
                <a:ext cx="1080120" cy="1025163"/>
              </a:xfrm>
              <a:prstGeom prst="rect">
                <a:avLst/>
              </a:prstGeom>
              <a:noFill/>
            </p:spPr>
          </p:pic>
          <p:sp>
            <p:nvSpPr>
              <p:cNvPr id="233" name="232 Rectángulo"/>
              <p:cNvSpPr/>
              <p:nvPr/>
            </p:nvSpPr>
            <p:spPr>
              <a:xfrm>
                <a:off x="1547664" y="162880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s-ES" sz="1200" dirty="0" err="1" smtClean="0">
                    <a:solidFill>
                      <a:schemeClr val="tx1"/>
                    </a:solidFill>
                  </a:rPr>
                  <a:t>ANNOTE</a:t>
                </a:r>
                <a:endParaRPr lang="es-ES" sz="1200" dirty="0" smtClean="0">
                  <a:solidFill>
                    <a:schemeClr val="tx1"/>
                  </a:solidFill>
                </a:endParaRPr>
              </a:p>
              <a:p>
                <a:pPr algn="ctr">
                  <a:buNone/>
                </a:pPr>
                <a:r>
                  <a:rPr lang="es-ES" sz="1200" dirty="0" smtClean="0">
                    <a:solidFill>
                      <a:schemeClr val="tx1"/>
                    </a:solidFill>
                  </a:rPr>
                  <a:t>(Web-</a:t>
                </a:r>
                <a:r>
                  <a:rPr lang="es-ES" sz="1200" dirty="0" err="1" smtClean="0">
                    <a:solidFill>
                      <a:schemeClr val="tx1"/>
                    </a:solidFill>
                  </a:rPr>
                  <a:t>based</a:t>
                </a:r>
                <a:r>
                  <a:rPr lang="es-ES" sz="1200" dirty="0" smtClean="0">
                    <a:solidFill>
                      <a:schemeClr val="tx1"/>
                    </a:solidFill>
                  </a:rPr>
                  <a:t> </a:t>
                </a:r>
                <a:r>
                  <a:rPr lang="es-ES" sz="1200" dirty="0" err="1" smtClean="0">
                    <a:solidFill>
                      <a:schemeClr val="tx1"/>
                    </a:solidFill>
                  </a:rPr>
                  <a:t>Collaborative</a:t>
                </a:r>
                <a:r>
                  <a:rPr lang="es-ES" sz="1200" dirty="0" smtClean="0">
                    <a:solidFill>
                      <a:schemeClr val="tx1"/>
                    </a:solidFill>
                  </a:rPr>
                  <a:t> </a:t>
                </a:r>
                <a:r>
                  <a:rPr lang="es-ES" sz="1200" dirty="0" err="1" smtClean="0">
                    <a:solidFill>
                      <a:schemeClr val="tx1"/>
                    </a:solidFill>
                  </a:rPr>
                  <a:t>Annotation</a:t>
                </a:r>
                <a:r>
                  <a:rPr lang="es-ES" sz="1200" dirty="0" smtClean="0">
                    <a:solidFill>
                      <a:schemeClr val="tx1"/>
                    </a:solidFill>
                  </a:rPr>
                  <a:t> </a:t>
                </a:r>
                <a:r>
                  <a:rPr lang="es-ES" sz="1200" dirty="0" err="1" smtClean="0">
                    <a:solidFill>
                      <a:schemeClr val="tx1"/>
                    </a:solidFill>
                  </a:rPr>
                  <a:t>Tool</a:t>
                </a:r>
                <a:r>
                  <a:rPr lang="es-ES" sz="1200" dirty="0" smtClean="0">
                    <a:solidFill>
                      <a:schemeClr val="tx1"/>
                    </a:solidFill>
                  </a:rPr>
                  <a:t>)</a:t>
                </a:r>
                <a:endParaRPr lang="es-ES" sz="1200" dirty="0">
                  <a:solidFill>
                    <a:schemeClr val="tx1"/>
                  </a:solidFill>
                </a:endParaRPr>
              </a:p>
            </p:txBody>
          </p:sp>
          <p:sp>
            <p:nvSpPr>
              <p:cNvPr id="234" name="233 Flecha izquierda y derecha"/>
              <p:cNvSpPr/>
              <p:nvPr/>
            </p:nvSpPr>
            <p:spPr>
              <a:xfrm rot="19721102">
                <a:off x="803712" y="2079391"/>
                <a:ext cx="735214" cy="39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4" name="243 Flecha abajo"/>
              <p:cNvSpPr/>
              <p:nvPr/>
            </p:nvSpPr>
            <p:spPr>
              <a:xfrm rot="19015251">
                <a:off x="1148857" y="1121862"/>
                <a:ext cx="383867" cy="4597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pic>
        <p:nvPicPr>
          <p:cNvPr id="246" name="Picture 4" descr="http://drinventor.eu/images/logo10.jpg"/>
          <p:cNvPicPr>
            <a:picLocks noChangeAspect="1" noChangeArrowheads="1"/>
          </p:cNvPicPr>
          <p:nvPr/>
        </p:nvPicPr>
        <p:blipFill>
          <a:blip r:embed="rId6" cstate="print"/>
          <a:srcRect/>
          <a:stretch>
            <a:fillRect/>
          </a:stretch>
        </p:blipFill>
        <p:spPr bwMode="auto">
          <a:xfrm>
            <a:off x="2267744" y="6318000"/>
            <a:ext cx="652499" cy="540000"/>
          </a:xfrm>
          <a:prstGeom prst="rect">
            <a:avLst/>
          </a:prstGeom>
          <a:noFill/>
          <a:ln w="12700">
            <a:solidFill>
              <a:schemeClr val="tx2"/>
            </a:solidFill>
          </a:ln>
        </p:spPr>
      </p:pic>
      <p:pic>
        <p:nvPicPr>
          <p:cNvPr id="250" name="249 Imagen" descr="TALN VERMELL POSITIU.jpg"/>
          <p:cNvPicPr>
            <a:picLocks noChangeAspect="1"/>
          </p:cNvPicPr>
          <p:nvPr/>
        </p:nvPicPr>
        <p:blipFill>
          <a:blip r:embed="rId7" cstate="print"/>
          <a:stretch>
            <a:fillRect/>
          </a:stretch>
        </p:blipFill>
        <p:spPr>
          <a:xfrm>
            <a:off x="-36512" y="6353208"/>
            <a:ext cx="2195444" cy="504792"/>
          </a:xfrm>
          <a:prstGeom prst="rect">
            <a:avLst/>
          </a:prstGeom>
        </p:spPr>
      </p:pic>
      <p:pic>
        <p:nvPicPr>
          <p:cNvPr id="251" name="Picture 4" descr="Beatriz Fisas Elizalde's picture"/>
          <p:cNvPicPr>
            <a:picLocks noChangeAspect="1" noChangeArrowheads="1"/>
          </p:cNvPicPr>
          <p:nvPr/>
        </p:nvPicPr>
        <p:blipFill>
          <a:blip r:embed="rId8" cstate="print"/>
          <a:srcRect/>
          <a:stretch>
            <a:fillRect/>
          </a:stretch>
        </p:blipFill>
        <p:spPr bwMode="auto">
          <a:xfrm>
            <a:off x="7452320" y="44623"/>
            <a:ext cx="720080" cy="720081"/>
          </a:xfrm>
          <a:prstGeom prst="rect">
            <a:avLst/>
          </a:prstGeom>
          <a:noFill/>
        </p:spPr>
      </p:pic>
      <p:pic>
        <p:nvPicPr>
          <p:cNvPr id="256" name="Picture 6" descr="Francesco Ronzano's picture"/>
          <p:cNvPicPr>
            <a:picLocks noChangeAspect="1" noChangeArrowheads="1"/>
          </p:cNvPicPr>
          <p:nvPr/>
        </p:nvPicPr>
        <p:blipFill>
          <a:blip r:embed="rId9" cstate="print"/>
          <a:srcRect/>
          <a:stretch>
            <a:fillRect/>
          </a:stretch>
        </p:blipFill>
        <p:spPr bwMode="auto">
          <a:xfrm>
            <a:off x="8423921" y="44624"/>
            <a:ext cx="720079" cy="720080"/>
          </a:xfrm>
          <a:prstGeom prst="rect">
            <a:avLst/>
          </a:prstGeom>
          <a:noFill/>
        </p:spPr>
      </p:pic>
      <p:sp>
        <p:nvSpPr>
          <p:cNvPr id="263" name="262 CuadroTexto"/>
          <p:cNvSpPr txBox="1"/>
          <p:nvPr/>
        </p:nvSpPr>
        <p:spPr>
          <a:xfrm>
            <a:off x="3384376" y="44624"/>
            <a:ext cx="2843808" cy="369332"/>
          </a:xfrm>
          <a:prstGeom prst="rect">
            <a:avLst/>
          </a:prstGeom>
          <a:noFill/>
        </p:spPr>
        <p:txBody>
          <a:bodyPr wrap="square" rtlCol="0">
            <a:spAutoFit/>
          </a:bodyPr>
          <a:lstStyle/>
          <a:p>
            <a:r>
              <a:rPr lang="es-ES" b="1" dirty="0" smtClean="0"/>
              <a:t>(</a:t>
            </a:r>
            <a:r>
              <a:rPr lang="es-ES" b="1" dirty="0" err="1" smtClean="0"/>
              <a:t>Fisas</a:t>
            </a:r>
            <a:r>
              <a:rPr lang="es-ES" b="1" dirty="0" smtClean="0"/>
              <a:t> et al., 2016) </a:t>
            </a:r>
            <a:r>
              <a:rPr lang="es-ES" b="1" dirty="0" err="1" smtClean="0"/>
              <a:t>LREC</a:t>
            </a:r>
            <a:endParaRPr lang="es-ES" b="1" dirty="0"/>
          </a:p>
        </p:txBody>
      </p:sp>
    </p:spTree>
    <p:extLst>
      <p:ext uri="{BB962C8B-B14F-4D97-AF65-F5344CB8AC3E}">
        <p14:creationId xmlns:p14="http://schemas.microsoft.com/office/powerpoint/2010/main" xmlns="" val="3791146564"/>
      </p:ext>
    </p:extLst>
  </p:cSld>
  <p:clrMapOvr>
    <a:masterClrMapping/>
  </p:clrMapOvr>
  <mc:AlternateContent xmlns:mc="http://schemas.openxmlformats.org/markup-compatibility/2006">
    <mc:Choice xmlns:p14="http://schemas.microsoft.com/office/powerpoint/2010/main" xmlns="" Requires="p14">
      <p:transition spd="slow" p14:dur="2000" advTm="34665"/>
    </mc:Choice>
    <mc:Fallback>
      <p:transition spd="slow" advTm="34665"/>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18 CuadroTexto"/>
          <p:cNvSpPr txBox="1"/>
          <p:nvPr/>
        </p:nvSpPr>
        <p:spPr>
          <a:xfrm>
            <a:off x="5979451" y="5152098"/>
            <a:ext cx="128598" cy="187310"/>
          </a:xfrm>
          <a:prstGeom prst="rect">
            <a:avLst/>
          </a:prstGeom>
          <a:noFill/>
        </p:spPr>
        <p:txBody>
          <a:bodyPr wrap="square" rtlCol="0">
            <a:spAutoFit/>
          </a:bodyPr>
          <a:lstStyle/>
          <a:p>
            <a:r>
              <a:rPr lang="es-ES" sz="1000" dirty="0" smtClean="0">
                <a:solidFill>
                  <a:srgbClr val="0070C0"/>
                </a:solidFill>
              </a:rPr>
              <a:t>.</a:t>
            </a:r>
          </a:p>
        </p:txBody>
      </p:sp>
      <p:grpSp>
        <p:nvGrpSpPr>
          <p:cNvPr id="2" name="266 Grupo"/>
          <p:cNvGrpSpPr/>
          <p:nvPr/>
        </p:nvGrpSpPr>
        <p:grpSpPr>
          <a:xfrm>
            <a:off x="107504" y="44624"/>
            <a:ext cx="3096344" cy="3185403"/>
            <a:chOff x="107504" y="44624"/>
            <a:chExt cx="3096344" cy="3185403"/>
          </a:xfrm>
        </p:grpSpPr>
        <p:sp>
          <p:nvSpPr>
            <p:cNvPr id="235" name="234 Flecha izquierda y derecha"/>
            <p:cNvSpPr/>
            <p:nvPr/>
          </p:nvSpPr>
          <p:spPr>
            <a:xfrm rot="16200000">
              <a:off x="2021823" y="1154641"/>
              <a:ext cx="546268" cy="34245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 name="257 Grupo"/>
            <p:cNvGrpSpPr/>
            <p:nvPr/>
          </p:nvGrpSpPr>
          <p:grpSpPr>
            <a:xfrm>
              <a:off x="107504" y="44624"/>
              <a:ext cx="3096344" cy="3185403"/>
              <a:chOff x="107504" y="44624"/>
              <a:chExt cx="3096344" cy="3185403"/>
            </a:xfrm>
          </p:grpSpPr>
          <p:pic>
            <p:nvPicPr>
              <p:cNvPr id="217" name="Picture 2" descr="http://comerfordsclassroom.yolasite.com/resources/article%20icon.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7504" y="260648"/>
                <a:ext cx="1417633" cy="1091497"/>
              </a:xfrm>
              <a:prstGeom prst="rect">
                <a:avLst/>
              </a:prstGeom>
              <a:noFill/>
              <a:extLst>
                <a:ext uri="{909E8E84-426E-40DD-AFC4-6F175D3DCCD1}">
                  <a14:hiddenFill xmlns:a14="http://schemas.microsoft.com/office/drawing/2010/main" xmlns="">
                    <a:solidFill>
                      <a:srgbClr val="FFFFFF"/>
                    </a:solidFill>
                  </a14:hiddenFill>
                </a:ext>
              </a:extLst>
            </p:spPr>
          </p:pic>
          <p:pic>
            <p:nvPicPr>
              <p:cNvPr id="2053" name="Picture 5" descr="C:\Program Files (x86)\Microsoft Office\MEDIA\CAGCAT10\j0195384.wmf"/>
              <p:cNvPicPr>
                <a:picLocks noChangeAspect="1" noChangeArrowheads="1"/>
              </p:cNvPicPr>
              <p:nvPr/>
            </p:nvPicPr>
            <p:blipFill>
              <a:blip r:embed="rId4" cstate="print"/>
              <a:srcRect/>
              <a:stretch>
                <a:fillRect/>
              </a:stretch>
            </p:blipFill>
            <p:spPr bwMode="auto">
              <a:xfrm>
                <a:off x="1763688" y="44624"/>
                <a:ext cx="897941" cy="916686"/>
              </a:xfrm>
              <a:prstGeom prst="rect">
                <a:avLst/>
              </a:prstGeom>
              <a:noFill/>
            </p:spPr>
          </p:pic>
          <p:pic>
            <p:nvPicPr>
              <p:cNvPr id="2054" name="Picture 6" descr="C:\Program Files (x86)\Microsoft Office\MEDIA\CAGCAT10\j0292020.wmf"/>
              <p:cNvPicPr>
                <a:picLocks noChangeAspect="1" noChangeArrowheads="1"/>
              </p:cNvPicPr>
              <p:nvPr/>
            </p:nvPicPr>
            <p:blipFill>
              <a:blip r:embed="rId5" cstate="print"/>
              <a:srcRect/>
              <a:stretch>
                <a:fillRect/>
              </a:stretch>
            </p:blipFill>
            <p:spPr bwMode="auto">
              <a:xfrm>
                <a:off x="107504" y="2204864"/>
                <a:ext cx="1080120" cy="1025163"/>
              </a:xfrm>
              <a:prstGeom prst="rect">
                <a:avLst/>
              </a:prstGeom>
              <a:noFill/>
            </p:spPr>
          </p:pic>
          <p:sp>
            <p:nvSpPr>
              <p:cNvPr id="233" name="232 Rectángulo"/>
              <p:cNvSpPr/>
              <p:nvPr/>
            </p:nvSpPr>
            <p:spPr>
              <a:xfrm>
                <a:off x="1547664" y="162880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s-ES" sz="1200" dirty="0" err="1" smtClean="0">
                    <a:solidFill>
                      <a:schemeClr val="tx1"/>
                    </a:solidFill>
                  </a:rPr>
                  <a:t>ANNOTE</a:t>
                </a:r>
                <a:endParaRPr lang="es-ES" sz="1200" dirty="0" smtClean="0">
                  <a:solidFill>
                    <a:schemeClr val="tx1"/>
                  </a:solidFill>
                </a:endParaRPr>
              </a:p>
              <a:p>
                <a:pPr algn="ctr">
                  <a:buNone/>
                </a:pPr>
                <a:r>
                  <a:rPr lang="es-ES" sz="1200" dirty="0" smtClean="0">
                    <a:solidFill>
                      <a:schemeClr val="tx1"/>
                    </a:solidFill>
                  </a:rPr>
                  <a:t>(Web-</a:t>
                </a:r>
                <a:r>
                  <a:rPr lang="es-ES" sz="1200" dirty="0" err="1" smtClean="0">
                    <a:solidFill>
                      <a:schemeClr val="tx1"/>
                    </a:solidFill>
                  </a:rPr>
                  <a:t>based</a:t>
                </a:r>
                <a:r>
                  <a:rPr lang="es-ES" sz="1200" dirty="0" smtClean="0">
                    <a:solidFill>
                      <a:schemeClr val="tx1"/>
                    </a:solidFill>
                  </a:rPr>
                  <a:t> </a:t>
                </a:r>
                <a:r>
                  <a:rPr lang="es-ES" sz="1200" dirty="0" err="1" smtClean="0">
                    <a:solidFill>
                      <a:schemeClr val="tx1"/>
                    </a:solidFill>
                  </a:rPr>
                  <a:t>Collaborative</a:t>
                </a:r>
                <a:r>
                  <a:rPr lang="es-ES" sz="1200" dirty="0" smtClean="0">
                    <a:solidFill>
                      <a:schemeClr val="tx1"/>
                    </a:solidFill>
                  </a:rPr>
                  <a:t> </a:t>
                </a:r>
                <a:r>
                  <a:rPr lang="es-ES" sz="1200" dirty="0" err="1" smtClean="0">
                    <a:solidFill>
                      <a:schemeClr val="tx1"/>
                    </a:solidFill>
                  </a:rPr>
                  <a:t>Annotation</a:t>
                </a:r>
                <a:r>
                  <a:rPr lang="es-ES" sz="1200" dirty="0" smtClean="0">
                    <a:solidFill>
                      <a:schemeClr val="tx1"/>
                    </a:solidFill>
                  </a:rPr>
                  <a:t> </a:t>
                </a:r>
                <a:r>
                  <a:rPr lang="es-ES" sz="1200" dirty="0" err="1" smtClean="0">
                    <a:solidFill>
                      <a:schemeClr val="tx1"/>
                    </a:solidFill>
                  </a:rPr>
                  <a:t>Tool</a:t>
                </a:r>
                <a:r>
                  <a:rPr lang="es-ES" sz="1200" dirty="0" smtClean="0">
                    <a:solidFill>
                      <a:schemeClr val="tx1"/>
                    </a:solidFill>
                  </a:rPr>
                  <a:t>)</a:t>
                </a:r>
                <a:endParaRPr lang="es-ES" sz="1200" dirty="0">
                  <a:solidFill>
                    <a:schemeClr val="tx1"/>
                  </a:solidFill>
                </a:endParaRPr>
              </a:p>
            </p:txBody>
          </p:sp>
          <p:sp>
            <p:nvSpPr>
              <p:cNvPr id="234" name="233 Flecha izquierda y derecha"/>
              <p:cNvSpPr/>
              <p:nvPr/>
            </p:nvSpPr>
            <p:spPr>
              <a:xfrm rot="19721102">
                <a:off x="803712" y="2079391"/>
                <a:ext cx="735214" cy="39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4" name="243 Flecha abajo"/>
              <p:cNvSpPr/>
              <p:nvPr/>
            </p:nvSpPr>
            <p:spPr>
              <a:xfrm rot="19015251">
                <a:off x="1148857" y="1121862"/>
                <a:ext cx="383867" cy="4597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
        <p:nvSpPr>
          <p:cNvPr id="245" name="244 CuadroTexto"/>
          <p:cNvSpPr txBox="1"/>
          <p:nvPr/>
        </p:nvSpPr>
        <p:spPr>
          <a:xfrm>
            <a:off x="4572000" y="6396335"/>
            <a:ext cx="4788024" cy="461665"/>
          </a:xfrm>
          <a:prstGeom prst="rect">
            <a:avLst/>
          </a:prstGeom>
          <a:noFill/>
        </p:spPr>
        <p:txBody>
          <a:bodyPr wrap="square" rtlCol="0">
            <a:spAutoFit/>
          </a:bodyPr>
          <a:lstStyle/>
          <a:p>
            <a:r>
              <a:rPr lang="en-GB" sz="2400" b="1" dirty="0" smtClean="0"/>
              <a:t>Dr Inventor  Annotated Corpus</a:t>
            </a:r>
            <a:endParaRPr lang="en-GB" sz="2400" b="1" dirty="0"/>
          </a:p>
        </p:txBody>
      </p:sp>
      <p:pic>
        <p:nvPicPr>
          <p:cNvPr id="246" name="Picture 4" descr="http://drinventor.eu/images/logo10.jpg"/>
          <p:cNvPicPr>
            <a:picLocks noChangeAspect="1" noChangeArrowheads="1"/>
          </p:cNvPicPr>
          <p:nvPr/>
        </p:nvPicPr>
        <p:blipFill>
          <a:blip r:embed="rId6" cstate="print"/>
          <a:srcRect/>
          <a:stretch>
            <a:fillRect/>
          </a:stretch>
        </p:blipFill>
        <p:spPr bwMode="auto">
          <a:xfrm>
            <a:off x="2267744" y="6318000"/>
            <a:ext cx="652499" cy="540000"/>
          </a:xfrm>
          <a:prstGeom prst="rect">
            <a:avLst/>
          </a:prstGeom>
          <a:noFill/>
          <a:ln w="12700">
            <a:solidFill>
              <a:schemeClr val="tx2"/>
            </a:solidFill>
          </a:ln>
        </p:spPr>
      </p:pic>
      <p:pic>
        <p:nvPicPr>
          <p:cNvPr id="250" name="249 Imagen" descr="TALN VERMELL POSITIU.jpg"/>
          <p:cNvPicPr>
            <a:picLocks noChangeAspect="1"/>
          </p:cNvPicPr>
          <p:nvPr/>
        </p:nvPicPr>
        <p:blipFill>
          <a:blip r:embed="rId7" cstate="print"/>
          <a:stretch>
            <a:fillRect/>
          </a:stretch>
        </p:blipFill>
        <p:spPr>
          <a:xfrm>
            <a:off x="-36512" y="6353208"/>
            <a:ext cx="2195444" cy="504792"/>
          </a:xfrm>
          <a:prstGeom prst="rect">
            <a:avLst/>
          </a:prstGeom>
        </p:spPr>
      </p:pic>
      <p:grpSp>
        <p:nvGrpSpPr>
          <p:cNvPr id="258" name="263 Grupo"/>
          <p:cNvGrpSpPr/>
          <p:nvPr/>
        </p:nvGrpSpPr>
        <p:grpSpPr>
          <a:xfrm>
            <a:off x="3131840" y="2492896"/>
            <a:ext cx="4104456" cy="2808312"/>
            <a:chOff x="3131840" y="2492896"/>
            <a:chExt cx="4104456" cy="2808312"/>
          </a:xfrm>
        </p:grpSpPr>
        <p:grpSp>
          <p:nvGrpSpPr>
            <p:cNvPr id="261" name="16 Grupo"/>
            <p:cNvGrpSpPr/>
            <p:nvPr/>
          </p:nvGrpSpPr>
          <p:grpSpPr>
            <a:xfrm>
              <a:off x="4211960" y="3165332"/>
              <a:ext cx="1940843" cy="1559812"/>
              <a:chOff x="2398675" y="3404264"/>
              <a:chExt cx="2025472" cy="2050394"/>
            </a:xfrm>
          </p:grpSpPr>
          <p:grpSp>
            <p:nvGrpSpPr>
              <p:cNvPr id="266" name="185 Grupo"/>
              <p:cNvGrpSpPr/>
              <p:nvPr/>
            </p:nvGrpSpPr>
            <p:grpSpPr>
              <a:xfrm>
                <a:off x="2398675" y="3404264"/>
                <a:ext cx="2025472" cy="2050394"/>
                <a:chOff x="1691680" y="1283123"/>
                <a:chExt cx="4451648" cy="4451648"/>
              </a:xfrm>
            </p:grpSpPr>
            <p:pic>
              <p:nvPicPr>
                <p:cNvPr id="272" name="Picture 2" descr="http://comerfordsclassroom.yolasite.com/resources/article%20icon.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1691680" y="1283123"/>
                  <a:ext cx="4451648" cy="4451648"/>
                </a:xfrm>
                <a:prstGeom prst="rect">
                  <a:avLst/>
                </a:prstGeom>
                <a:noFill/>
                <a:extLst>
                  <a:ext uri="{909E8E84-426E-40DD-AFC4-6F175D3DCCD1}">
                    <a14:hiddenFill xmlns:a14="http://schemas.microsoft.com/office/drawing/2010/main" xmlns="">
                      <a:solidFill>
                        <a:srgbClr val="FFFFFF"/>
                      </a:solidFill>
                    </a14:hiddenFill>
                  </a:ext>
                </a:extLst>
              </p:spPr>
            </p:pic>
            <p:sp>
              <p:nvSpPr>
                <p:cNvPr id="273" name="272 Rectángulo"/>
                <p:cNvSpPr/>
                <p:nvPr/>
              </p:nvSpPr>
              <p:spPr>
                <a:xfrm>
                  <a:off x="2843808" y="3104964"/>
                  <a:ext cx="1512168" cy="180020"/>
                </a:xfrm>
                <a:prstGeom prst="rect">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74" name="273 Rectángulo"/>
                <p:cNvSpPr/>
                <p:nvPr/>
              </p:nvSpPr>
              <p:spPr>
                <a:xfrm>
                  <a:off x="2843808" y="3465004"/>
                  <a:ext cx="1512168" cy="180020"/>
                </a:xfrm>
                <a:prstGeom prst="rect">
                  <a:avLst/>
                </a:prstGeom>
                <a:solidFill>
                  <a:srgbClr val="92D05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75" name="274 Rectángulo"/>
                <p:cNvSpPr/>
                <p:nvPr/>
              </p:nvSpPr>
              <p:spPr>
                <a:xfrm>
                  <a:off x="2843808" y="3861048"/>
                  <a:ext cx="1512168" cy="180020"/>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76" name="275 Rectángulo"/>
                <p:cNvSpPr/>
                <p:nvPr/>
              </p:nvSpPr>
              <p:spPr>
                <a:xfrm>
                  <a:off x="2843808" y="4257092"/>
                  <a:ext cx="1512168" cy="180020"/>
                </a:xfrm>
                <a:prstGeom prst="rect">
                  <a:avLst/>
                </a:prstGeom>
                <a:solidFill>
                  <a:srgbClr val="FFC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77" name="276 Rectángulo"/>
                <p:cNvSpPr/>
                <p:nvPr/>
              </p:nvSpPr>
              <p:spPr>
                <a:xfrm>
                  <a:off x="2843808" y="4617132"/>
                  <a:ext cx="1512168" cy="180020"/>
                </a:xfrm>
                <a:prstGeom prst="rect">
                  <a:avLst/>
                </a:prstGeom>
                <a:solidFill>
                  <a:srgbClr val="FBA1F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78" name="277 Rectángulo"/>
                <p:cNvSpPr/>
                <p:nvPr/>
              </p:nvSpPr>
              <p:spPr>
                <a:xfrm>
                  <a:off x="2843808" y="2744924"/>
                  <a:ext cx="1512168" cy="180020"/>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grpSp>
          <p:sp>
            <p:nvSpPr>
              <p:cNvPr id="267" name="266 Elipse"/>
              <p:cNvSpPr/>
              <p:nvPr/>
            </p:nvSpPr>
            <p:spPr>
              <a:xfrm>
                <a:off x="2843808" y="4038348"/>
                <a:ext cx="294376" cy="13283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smtClean="0"/>
                  <a:t>A</a:t>
                </a:r>
                <a:endParaRPr lang="en-GB" sz="1200" b="1" dirty="0"/>
              </a:p>
            </p:txBody>
          </p:sp>
          <p:sp>
            <p:nvSpPr>
              <p:cNvPr id="268" name="267 Elipse"/>
              <p:cNvSpPr/>
              <p:nvPr/>
            </p:nvSpPr>
            <p:spPr>
              <a:xfrm>
                <a:off x="3185479" y="4182631"/>
                <a:ext cx="294376" cy="13283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t>D</a:t>
                </a:r>
                <a:endParaRPr lang="en-GB" sz="1200" b="1" dirty="0"/>
              </a:p>
            </p:txBody>
          </p:sp>
          <p:sp>
            <p:nvSpPr>
              <p:cNvPr id="269" name="268 Elipse"/>
              <p:cNvSpPr/>
              <p:nvPr/>
            </p:nvSpPr>
            <p:spPr>
              <a:xfrm>
                <a:off x="2858564" y="4395566"/>
                <a:ext cx="294376" cy="13283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smtClean="0"/>
                  <a:t>N</a:t>
                </a:r>
                <a:endParaRPr lang="en-GB" sz="1200" b="1" dirty="0"/>
              </a:p>
            </p:txBody>
          </p:sp>
          <p:sp>
            <p:nvSpPr>
              <p:cNvPr id="270" name="269 Elipse"/>
              <p:cNvSpPr/>
              <p:nvPr/>
            </p:nvSpPr>
            <p:spPr>
              <a:xfrm>
                <a:off x="3005752" y="4719102"/>
                <a:ext cx="294376" cy="13283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smtClean="0"/>
                  <a:t>C</a:t>
                </a:r>
                <a:endParaRPr lang="en-GB" sz="1200" b="1" dirty="0"/>
              </a:p>
            </p:txBody>
          </p:sp>
          <p:sp>
            <p:nvSpPr>
              <p:cNvPr id="271" name="270 Elipse"/>
              <p:cNvSpPr/>
              <p:nvPr/>
            </p:nvSpPr>
            <p:spPr>
              <a:xfrm>
                <a:off x="3203848" y="4880342"/>
                <a:ext cx="294376" cy="13283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smtClean="0"/>
                  <a:t>L</a:t>
                </a:r>
                <a:endParaRPr lang="en-GB" sz="1200" b="1" dirty="0"/>
              </a:p>
            </p:txBody>
          </p:sp>
        </p:grpSp>
        <p:sp>
          <p:nvSpPr>
            <p:cNvPr id="262" name="261 Flecha abajo"/>
            <p:cNvSpPr/>
            <p:nvPr/>
          </p:nvSpPr>
          <p:spPr>
            <a:xfrm rot="18213904" flipH="1">
              <a:off x="3941611" y="1978581"/>
              <a:ext cx="279817" cy="1855767"/>
            </a:xfrm>
            <a:prstGeom prst="downArrow">
              <a:avLst>
                <a:gd name="adj1" fmla="val 50000"/>
                <a:gd name="adj2" fmla="val 37411"/>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63" name="9 CuadroTexto"/>
            <p:cNvSpPr txBox="1"/>
            <p:nvPr/>
          </p:nvSpPr>
          <p:spPr>
            <a:xfrm>
              <a:off x="3131840" y="2564904"/>
              <a:ext cx="1944216" cy="648072"/>
            </a:xfrm>
            <a:prstGeom prst="rect">
              <a:avLst/>
            </a:prstGeom>
            <a:solidFill>
              <a:schemeClr val="accent1">
                <a:lumMod val="20000"/>
                <a:lumOff val="80000"/>
              </a:schemeClr>
            </a:solidFill>
            <a:ln w="38100">
              <a:noFill/>
            </a:ln>
          </p:spPr>
          <p:txBody>
            <a:bodyPr wrap="square" rtlCol="0">
              <a:noAutofit/>
            </a:bodyPr>
            <a:lstStyle/>
            <a:p>
              <a:pPr algn="ctr">
                <a:spcAft>
                  <a:spcPts val="0"/>
                </a:spcAft>
              </a:pPr>
              <a:r>
                <a:rPr lang="en-GB" sz="2000" b="1" dirty="0" smtClean="0">
                  <a:latin typeface="Calibri"/>
                  <a:ea typeface="SimSun"/>
                  <a:cs typeface="Times New Roman"/>
                </a:rPr>
                <a:t>RHETORICAL</a:t>
              </a:r>
            </a:p>
            <a:p>
              <a:pPr algn="ctr">
                <a:spcAft>
                  <a:spcPts val="0"/>
                </a:spcAft>
                <a:buNone/>
              </a:pPr>
              <a:r>
                <a:rPr lang="en-GB" sz="2000" b="1" dirty="0" smtClean="0">
                  <a:latin typeface="Calibri"/>
                  <a:ea typeface="SimSun"/>
                  <a:cs typeface="Times New Roman"/>
                </a:rPr>
                <a:t>INFORMATION</a:t>
              </a:r>
            </a:p>
          </p:txBody>
        </p:sp>
        <p:sp>
          <p:nvSpPr>
            <p:cNvPr id="264" name="263 Llamada ovalada"/>
            <p:cNvSpPr/>
            <p:nvPr/>
          </p:nvSpPr>
          <p:spPr>
            <a:xfrm>
              <a:off x="5004048" y="2492896"/>
              <a:ext cx="2232248" cy="720080"/>
            </a:xfrm>
            <a:prstGeom prst="wedgeEllipseCallout">
              <a:avLst>
                <a:gd name="adj1" fmla="val -42403"/>
                <a:gd name="adj2" fmla="val 106341"/>
              </a:avLst>
            </a:prstGeom>
            <a:solidFill>
              <a:srgbClr val="0070C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What is the CHALLENGE faced by the author(s)?</a:t>
              </a:r>
              <a:endParaRPr lang="en-GB" sz="1200" dirty="0">
                <a:solidFill>
                  <a:schemeClr val="tx1"/>
                </a:solidFill>
              </a:endParaRPr>
            </a:p>
          </p:txBody>
        </p:sp>
        <p:sp>
          <p:nvSpPr>
            <p:cNvPr id="265" name="264 Llamada ovalada"/>
            <p:cNvSpPr/>
            <p:nvPr/>
          </p:nvSpPr>
          <p:spPr>
            <a:xfrm>
              <a:off x="5004048" y="4581128"/>
              <a:ext cx="1728192" cy="720080"/>
            </a:xfrm>
            <a:prstGeom prst="wedgeEllipseCallout">
              <a:avLst>
                <a:gd name="adj1" fmla="val -48357"/>
                <a:gd name="adj2" fmla="val -66571"/>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What  is the OUTCOME of the experiment</a:t>
              </a:r>
              <a:endParaRPr lang="en-GB" sz="1200" dirty="0"/>
            </a:p>
          </p:txBody>
        </p:sp>
      </p:grpSp>
      <p:pic>
        <p:nvPicPr>
          <p:cNvPr id="303" name="Picture 4" descr="Beatriz Fisas Elizalde's picture"/>
          <p:cNvPicPr>
            <a:picLocks noChangeAspect="1" noChangeArrowheads="1"/>
          </p:cNvPicPr>
          <p:nvPr/>
        </p:nvPicPr>
        <p:blipFill>
          <a:blip r:embed="rId9" cstate="print"/>
          <a:srcRect/>
          <a:stretch>
            <a:fillRect/>
          </a:stretch>
        </p:blipFill>
        <p:spPr bwMode="auto">
          <a:xfrm>
            <a:off x="7452320" y="44623"/>
            <a:ext cx="720080" cy="720081"/>
          </a:xfrm>
          <a:prstGeom prst="rect">
            <a:avLst/>
          </a:prstGeom>
          <a:noFill/>
        </p:spPr>
      </p:pic>
      <p:pic>
        <p:nvPicPr>
          <p:cNvPr id="304" name="Picture 6" descr="Francesco Ronzano's picture"/>
          <p:cNvPicPr>
            <a:picLocks noChangeAspect="1" noChangeArrowheads="1"/>
          </p:cNvPicPr>
          <p:nvPr/>
        </p:nvPicPr>
        <p:blipFill>
          <a:blip r:embed="rId10" cstate="print"/>
          <a:srcRect/>
          <a:stretch>
            <a:fillRect/>
          </a:stretch>
        </p:blipFill>
        <p:spPr bwMode="auto">
          <a:xfrm>
            <a:off x="8423921" y="44624"/>
            <a:ext cx="720079" cy="720080"/>
          </a:xfrm>
          <a:prstGeom prst="rect">
            <a:avLst/>
          </a:prstGeom>
          <a:noFill/>
        </p:spPr>
      </p:pic>
      <p:sp>
        <p:nvSpPr>
          <p:cNvPr id="306" name="305 Rectángulo"/>
          <p:cNvSpPr/>
          <p:nvPr/>
        </p:nvSpPr>
        <p:spPr>
          <a:xfrm>
            <a:off x="7308304" y="908720"/>
            <a:ext cx="1656184" cy="36004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Background</a:t>
            </a:r>
            <a:endParaRPr lang="en-US" b="1" dirty="0">
              <a:solidFill>
                <a:schemeClr val="tx1"/>
              </a:solidFill>
            </a:endParaRPr>
          </a:p>
        </p:txBody>
      </p:sp>
      <p:sp>
        <p:nvSpPr>
          <p:cNvPr id="307" name="306 Rectángulo"/>
          <p:cNvSpPr/>
          <p:nvPr/>
        </p:nvSpPr>
        <p:spPr>
          <a:xfrm>
            <a:off x="7308304" y="2204864"/>
            <a:ext cx="1656304" cy="35413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Outcome</a:t>
            </a:r>
          </a:p>
        </p:txBody>
      </p:sp>
      <p:sp>
        <p:nvSpPr>
          <p:cNvPr id="308" name="307 Rectángulo"/>
          <p:cNvSpPr/>
          <p:nvPr/>
        </p:nvSpPr>
        <p:spPr>
          <a:xfrm>
            <a:off x="7308304" y="1772816"/>
            <a:ext cx="1656304" cy="35413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Challenge</a:t>
            </a:r>
            <a:endParaRPr lang="en-US" dirty="0"/>
          </a:p>
        </p:txBody>
      </p:sp>
      <p:sp>
        <p:nvSpPr>
          <p:cNvPr id="309" name="308 Rectángulo"/>
          <p:cNvSpPr/>
          <p:nvPr/>
        </p:nvSpPr>
        <p:spPr>
          <a:xfrm>
            <a:off x="7308304" y="1340768"/>
            <a:ext cx="1656184" cy="36004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Approach</a:t>
            </a:r>
            <a:endParaRPr lang="en-US" dirty="0"/>
          </a:p>
        </p:txBody>
      </p:sp>
      <p:sp>
        <p:nvSpPr>
          <p:cNvPr id="310" name="309 Rectángulo"/>
          <p:cNvSpPr/>
          <p:nvPr/>
        </p:nvSpPr>
        <p:spPr>
          <a:xfrm>
            <a:off x="7308304" y="2636912"/>
            <a:ext cx="1656304" cy="35413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Future Work</a:t>
            </a:r>
            <a:endParaRPr lang="en-US" dirty="0"/>
          </a:p>
        </p:txBody>
      </p:sp>
      <p:sp>
        <p:nvSpPr>
          <p:cNvPr id="311" name="310 CuadroTexto"/>
          <p:cNvSpPr txBox="1"/>
          <p:nvPr/>
        </p:nvSpPr>
        <p:spPr>
          <a:xfrm>
            <a:off x="3384376" y="44624"/>
            <a:ext cx="2843808" cy="369332"/>
          </a:xfrm>
          <a:prstGeom prst="rect">
            <a:avLst/>
          </a:prstGeom>
          <a:noFill/>
        </p:spPr>
        <p:txBody>
          <a:bodyPr wrap="square" rtlCol="0">
            <a:spAutoFit/>
          </a:bodyPr>
          <a:lstStyle/>
          <a:p>
            <a:r>
              <a:rPr lang="es-ES" b="1" dirty="0" smtClean="0"/>
              <a:t>(</a:t>
            </a:r>
            <a:r>
              <a:rPr lang="es-ES" b="1" dirty="0" err="1" smtClean="0"/>
              <a:t>Fisas</a:t>
            </a:r>
            <a:r>
              <a:rPr lang="es-ES" b="1" dirty="0" smtClean="0"/>
              <a:t> et al., 2016) </a:t>
            </a:r>
            <a:r>
              <a:rPr lang="es-ES" b="1" dirty="0" err="1" smtClean="0"/>
              <a:t>LREC</a:t>
            </a:r>
            <a:endParaRPr lang="es-ES" b="1" dirty="0"/>
          </a:p>
        </p:txBody>
      </p:sp>
    </p:spTree>
    <p:extLst>
      <p:ext uri="{BB962C8B-B14F-4D97-AF65-F5344CB8AC3E}">
        <p14:creationId xmlns:p14="http://schemas.microsoft.com/office/powerpoint/2010/main" xmlns="" val="3791146564"/>
      </p:ext>
    </p:extLst>
  </p:cSld>
  <p:clrMapOvr>
    <a:masterClrMapping/>
  </p:clrMapOvr>
  <mc:AlternateContent xmlns:mc="http://schemas.openxmlformats.org/markup-compatibility/2006">
    <mc:Choice xmlns:p14="http://schemas.microsoft.com/office/powerpoint/2010/main" xmlns="" Requires="p14">
      <p:transition spd="slow" p14:dur="2000" advTm="34665"/>
    </mc:Choice>
    <mc:Fallback>
      <p:transition spd="slow" advTm="34665"/>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18 CuadroTexto"/>
          <p:cNvSpPr txBox="1"/>
          <p:nvPr/>
        </p:nvSpPr>
        <p:spPr>
          <a:xfrm>
            <a:off x="5979451" y="5152098"/>
            <a:ext cx="128598" cy="187310"/>
          </a:xfrm>
          <a:prstGeom prst="rect">
            <a:avLst/>
          </a:prstGeom>
          <a:noFill/>
        </p:spPr>
        <p:txBody>
          <a:bodyPr wrap="square" rtlCol="0">
            <a:spAutoFit/>
          </a:bodyPr>
          <a:lstStyle/>
          <a:p>
            <a:r>
              <a:rPr lang="es-ES" sz="1000" dirty="0" smtClean="0">
                <a:solidFill>
                  <a:srgbClr val="0070C0"/>
                </a:solidFill>
              </a:rPr>
              <a:t>.</a:t>
            </a:r>
          </a:p>
        </p:txBody>
      </p:sp>
      <p:grpSp>
        <p:nvGrpSpPr>
          <p:cNvPr id="2" name="266 Grupo"/>
          <p:cNvGrpSpPr/>
          <p:nvPr/>
        </p:nvGrpSpPr>
        <p:grpSpPr>
          <a:xfrm>
            <a:off x="107504" y="44624"/>
            <a:ext cx="3096344" cy="3185403"/>
            <a:chOff x="107504" y="44624"/>
            <a:chExt cx="3096344" cy="3185403"/>
          </a:xfrm>
        </p:grpSpPr>
        <p:sp>
          <p:nvSpPr>
            <p:cNvPr id="235" name="234 Flecha izquierda y derecha"/>
            <p:cNvSpPr/>
            <p:nvPr/>
          </p:nvSpPr>
          <p:spPr>
            <a:xfrm rot="16200000">
              <a:off x="2021823" y="1154641"/>
              <a:ext cx="546268" cy="34245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 name="257 Grupo"/>
            <p:cNvGrpSpPr/>
            <p:nvPr/>
          </p:nvGrpSpPr>
          <p:grpSpPr>
            <a:xfrm>
              <a:off x="107504" y="44624"/>
              <a:ext cx="3096344" cy="3185403"/>
              <a:chOff x="107504" y="44624"/>
              <a:chExt cx="3096344" cy="3185403"/>
            </a:xfrm>
          </p:grpSpPr>
          <p:pic>
            <p:nvPicPr>
              <p:cNvPr id="217" name="Picture 2" descr="http://comerfordsclassroom.yolasite.com/resources/article%20icon.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7504" y="260648"/>
                <a:ext cx="1417633" cy="1091497"/>
              </a:xfrm>
              <a:prstGeom prst="rect">
                <a:avLst/>
              </a:prstGeom>
              <a:noFill/>
              <a:extLst>
                <a:ext uri="{909E8E84-426E-40DD-AFC4-6F175D3DCCD1}">
                  <a14:hiddenFill xmlns:a14="http://schemas.microsoft.com/office/drawing/2010/main" xmlns="">
                    <a:solidFill>
                      <a:srgbClr val="FFFFFF"/>
                    </a:solidFill>
                  </a14:hiddenFill>
                </a:ext>
              </a:extLst>
            </p:spPr>
          </p:pic>
          <p:pic>
            <p:nvPicPr>
              <p:cNvPr id="2053" name="Picture 5" descr="C:\Program Files (x86)\Microsoft Office\MEDIA\CAGCAT10\j0195384.wmf"/>
              <p:cNvPicPr>
                <a:picLocks noChangeAspect="1" noChangeArrowheads="1"/>
              </p:cNvPicPr>
              <p:nvPr/>
            </p:nvPicPr>
            <p:blipFill>
              <a:blip r:embed="rId4" cstate="print"/>
              <a:srcRect/>
              <a:stretch>
                <a:fillRect/>
              </a:stretch>
            </p:blipFill>
            <p:spPr bwMode="auto">
              <a:xfrm>
                <a:off x="1763688" y="44624"/>
                <a:ext cx="897941" cy="916686"/>
              </a:xfrm>
              <a:prstGeom prst="rect">
                <a:avLst/>
              </a:prstGeom>
              <a:noFill/>
            </p:spPr>
          </p:pic>
          <p:pic>
            <p:nvPicPr>
              <p:cNvPr id="2054" name="Picture 6" descr="C:\Program Files (x86)\Microsoft Office\MEDIA\CAGCAT10\j0292020.wmf"/>
              <p:cNvPicPr>
                <a:picLocks noChangeAspect="1" noChangeArrowheads="1"/>
              </p:cNvPicPr>
              <p:nvPr/>
            </p:nvPicPr>
            <p:blipFill>
              <a:blip r:embed="rId5" cstate="print"/>
              <a:srcRect/>
              <a:stretch>
                <a:fillRect/>
              </a:stretch>
            </p:blipFill>
            <p:spPr bwMode="auto">
              <a:xfrm>
                <a:off x="107504" y="2204864"/>
                <a:ext cx="1080120" cy="1025163"/>
              </a:xfrm>
              <a:prstGeom prst="rect">
                <a:avLst/>
              </a:prstGeom>
              <a:noFill/>
            </p:spPr>
          </p:pic>
          <p:sp>
            <p:nvSpPr>
              <p:cNvPr id="233" name="232 Rectángulo"/>
              <p:cNvSpPr/>
              <p:nvPr/>
            </p:nvSpPr>
            <p:spPr>
              <a:xfrm>
                <a:off x="1547664" y="162880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s-ES" sz="1200" dirty="0" err="1" smtClean="0">
                    <a:solidFill>
                      <a:schemeClr val="tx1"/>
                    </a:solidFill>
                  </a:rPr>
                  <a:t>ANNOTE</a:t>
                </a:r>
                <a:endParaRPr lang="es-ES" sz="1200" dirty="0" smtClean="0">
                  <a:solidFill>
                    <a:schemeClr val="tx1"/>
                  </a:solidFill>
                </a:endParaRPr>
              </a:p>
              <a:p>
                <a:pPr algn="ctr">
                  <a:buNone/>
                </a:pPr>
                <a:r>
                  <a:rPr lang="es-ES" sz="1200" dirty="0" smtClean="0">
                    <a:solidFill>
                      <a:schemeClr val="tx1"/>
                    </a:solidFill>
                  </a:rPr>
                  <a:t>(Web-</a:t>
                </a:r>
                <a:r>
                  <a:rPr lang="es-ES" sz="1200" dirty="0" err="1" smtClean="0">
                    <a:solidFill>
                      <a:schemeClr val="tx1"/>
                    </a:solidFill>
                  </a:rPr>
                  <a:t>based</a:t>
                </a:r>
                <a:r>
                  <a:rPr lang="es-ES" sz="1200" dirty="0" smtClean="0">
                    <a:solidFill>
                      <a:schemeClr val="tx1"/>
                    </a:solidFill>
                  </a:rPr>
                  <a:t> </a:t>
                </a:r>
                <a:r>
                  <a:rPr lang="es-ES" sz="1200" dirty="0" err="1" smtClean="0">
                    <a:solidFill>
                      <a:schemeClr val="tx1"/>
                    </a:solidFill>
                  </a:rPr>
                  <a:t>Collaborative</a:t>
                </a:r>
                <a:r>
                  <a:rPr lang="es-ES" sz="1200" dirty="0" smtClean="0">
                    <a:solidFill>
                      <a:schemeClr val="tx1"/>
                    </a:solidFill>
                  </a:rPr>
                  <a:t> </a:t>
                </a:r>
                <a:r>
                  <a:rPr lang="es-ES" sz="1200" dirty="0" err="1" smtClean="0">
                    <a:solidFill>
                      <a:schemeClr val="tx1"/>
                    </a:solidFill>
                  </a:rPr>
                  <a:t>Annotation</a:t>
                </a:r>
                <a:r>
                  <a:rPr lang="es-ES" sz="1200" dirty="0" smtClean="0">
                    <a:solidFill>
                      <a:schemeClr val="tx1"/>
                    </a:solidFill>
                  </a:rPr>
                  <a:t> </a:t>
                </a:r>
                <a:r>
                  <a:rPr lang="es-ES" sz="1200" dirty="0" err="1" smtClean="0">
                    <a:solidFill>
                      <a:schemeClr val="tx1"/>
                    </a:solidFill>
                  </a:rPr>
                  <a:t>Tool</a:t>
                </a:r>
                <a:r>
                  <a:rPr lang="es-ES" sz="1200" dirty="0" smtClean="0">
                    <a:solidFill>
                      <a:schemeClr val="tx1"/>
                    </a:solidFill>
                  </a:rPr>
                  <a:t>)</a:t>
                </a:r>
                <a:endParaRPr lang="es-ES" sz="1200" dirty="0">
                  <a:solidFill>
                    <a:schemeClr val="tx1"/>
                  </a:solidFill>
                </a:endParaRPr>
              </a:p>
            </p:txBody>
          </p:sp>
          <p:sp>
            <p:nvSpPr>
              <p:cNvPr id="234" name="233 Flecha izquierda y derecha"/>
              <p:cNvSpPr/>
              <p:nvPr/>
            </p:nvSpPr>
            <p:spPr>
              <a:xfrm rot="19721102">
                <a:off x="803712" y="2079391"/>
                <a:ext cx="735214" cy="39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4" name="243 Flecha abajo"/>
              <p:cNvSpPr/>
              <p:nvPr/>
            </p:nvSpPr>
            <p:spPr>
              <a:xfrm rot="19015251">
                <a:off x="1148857" y="1121862"/>
                <a:ext cx="383867" cy="4597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
        <p:nvSpPr>
          <p:cNvPr id="245" name="244 CuadroTexto"/>
          <p:cNvSpPr txBox="1"/>
          <p:nvPr/>
        </p:nvSpPr>
        <p:spPr>
          <a:xfrm>
            <a:off x="4572000" y="6396335"/>
            <a:ext cx="4788024" cy="461665"/>
          </a:xfrm>
          <a:prstGeom prst="rect">
            <a:avLst/>
          </a:prstGeom>
          <a:noFill/>
        </p:spPr>
        <p:txBody>
          <a:bodyPr wrap="square" rtlCol="0">
            <a:spAutoFit/>
          </a:bodyPr>
          <a:lstStyle/>
          <a:p>
            <a:r>
              <a:rPr lang="en-GB" sz="2400" b="1" dirty="0" smtClean="0"/>
              <a:t>Dr Inventor  Annotated Corpus</a:t>
            </a:r>
            <a:endParaRPr lang="en-GB" sz="2400" b="1" dirty="0"/>
          </a:p>
        </p:txBody>
      </p:sp>
      <p:pic>
        <p:nvPicPr>
          <p:cNvPr id="246" name="Picture 4" descr="http://drinventor.eu/images/logo10.jpg"/>
          <p:cNvPicPr>
            <a:picLocks noChangeAspect="1" noChangeArrowheads="1"/>
          </p:cNvPicPr>
          <p:nvPr/>
        </p:nvPicPr>
        <p:blipFill>
          <a:blip r:embed="rId6" cstate="print"/>
          <a:srcRect/>
          <a:stretch>
            <a:fillRect/>
          </a:stretch>
        </p:blipFill>
        <p:spPr bwMode="auto">
          <a:xfrm>
            <a:off x="2267744" y="6318000"/>
            <a:ext cx="652499" cy="540000"/>
          </a:xfrm>
          <a:prstGeom prst="rect">
            <a:avLst/>
          </a:prstGeom>
          <a:noFill/>
          <a:ln w="12700">
            <a:solidFill>
              <a:schemeClr val="tx2"/>
            </a:solidFill>
          </a:ln>
        </p:spPr>
      </p:pic>
      <p:pic>
        <p:nvPicPr>
          <p:cNvPr id="250" name="249 Imagen" descr="TALN VERMELL POSITIU.jpg"/>
          <p:cNvPicPr>
            <a:picLocks noChangeAspect="1"/>
          </p:cNvPicPr>
          <p:nvPr/>
        </p:nvPicPr>
        <p:blipFill>
          <a:blip r:embed="rId7" cstate="print"/>
          <a:stretch>
            <a:fillRect/>
          </a:stretch>
        </p:blipFill>
        <p:spPr>
          <a:xfrm>
            <a:off x="-36512" y="6353208"/>
            <a:ext cx="2195444" cy="504792"/>
          </a:xfrm>
          <a:prstGeom prst="rect">
            <a:avLst/>
          </a:prstGeom>
        </p:spPr>
      </p:pic>
      <p:grpSp>
        <p:nvGrpSpPr>
          <p:cNvPr id="23" name="262 Grupo"/>
          <p:cNvGrpSpPr/>
          <p:nvPr/>
        </p:nvGrpSpPr>
        <p:grpSpPr>
          <a:xfrm>
            <a:off x="360040" y="2636912"/>
            <a:ext cx="3851920" cy="3456384"/>
            <a:chOff x="360040" y="2636912"/>
            <a:chExt cx="3851920" cy="3456384"/>
          </a:xfrm>
        </p:grpSpPr>
        <p:grpSp>
          <p:nvGrpSpPr>
            <p:cNvPr id="24" name="11 Grupo"/>
            <p:cNvGrpSpPr/>
            <p:nvPr/>
          </p:nvGrpSpPr>
          <p:grpSpPr>
            <a:xfrm>
              <a:off x="1132511" y="3717032"/>
              <a:ext cx="2345399" cy="2040985"/>
              <a:chOff x="602516" y="3699165"/>
              <a:chExt cx="2665645" cy="2724713"/>
            </a:xfrm>
          </p:grpSpPr>
          <p:grpSp>
            <p:nvGrpSpPr>
              <p:cNvPr id="25" name="198 Grupo"/>
              <p:cNvGrpSpPr/>
              <p:nvPr/>
            </p:nvGrpSpPr>
            <p:grpSpPr>
              <a:xfrm>
                <a:off x="883006" y="3699165"/>
                <a:ext cx="1942125" cy="2013707"/>
                <a:chOff x="1691680" y="1283123"/>
                <a:chExt cx="4451648" cy="4451648"/>
              </a:xfrm>
            </p:grpSpPr>
            <p:pic>
              <p:nvPicPr>
                <p:cNvPr id="296" name="Picture 2" descr="http://comerfordsclassroom.yolasite.com/resources/article%20icon.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1691680" y="1283123"/>
                  <a:ext cx="4451648" cy="4451648"/>
                </a:xfrm>
                <a:prstGeom prst="rect">
                  <a:avLst/>
                </a:prstGeom>
                <a:noFill/>
                <a:extLst>
                  <a:ext uri="{909E8E84-426E-40DD-AFC4-6F175D3DCCD1}">
                    <a14:hiddenFill xmlns:a14="http://schemas.microsoft.com/office/drawing/2010/main" xmlns="">
                      <a:solidFill>
                        <a:srgbClr val="FFFFFF"/>
                      </a:solidFill>
                    </a14:hiddenFill>
                  </a:ext>
                </a:extLst>
              </p:spPr>
            </p:pic>
            <p:sp>
              <p:nvSpPr>
                <p:cNvPr id="297" name="296 Rectángulo"/>
                <p:cNvSpPr/>
                <p:nvPr/>
              </p:nvSpPr>
              <p:spPr>
                <a:xfrm>
                  <a:off x="2843808" y="3104964"/>
                  <a:ext cx="1512168" cy="180020"/>
                </a:xfrm>
                <a:prstGeom prst="rect">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98" name="297 Rectángulo"/>
                <p:cNvSpPr/>
                <p:nvPr/>
              </p:nvSpPr>
              <p:spPr>
                <a:xfrm>
                  <a:off x="2843808" y="3465004"/>
                  <a:ext cx="1512168" cy="180020"/>
                </a:xfrm>
                <a:prstGeom prst="rect">
                  <a:avLst/>
                </a:prstGeom>
                <a:solidFill>
                  <a:srgbClr val="92D05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99" name="298 Rectángulo"/>
                <p:cNvSpPr/>
                <p:nvPr/>
              </p:nvSpPr>
              <p:spPr>
                <a:xfrm>
                  <a:off x="2843808" y="3861048"/>
                  <a:ext cx="1512168" cy="180020"/>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300" name="299 Rectángulo"/>
                <p:cNvSpPr/>
                <p:nvPr/>
              </p:nvSpPr>
              <p:spPr>
                <a:xfrm>
                  <a:off x="2843808" y="4257092"/>
                  <a:ext cx="1512168" cy="180020"/>
                </a:xfrm>
                <a:prstGeom prst="rect">
                  <a:avLst/>
                </a:prstGeom>
                <a:solidFill>
                  <a:srgbClr val="FFC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301" name="300 Rectángulo"/>
                <p:cNvSpPr/>
                <p:nvPr/>
              </p:nvSpPr>
              <p:spPr>
                <a:xfrm>
                  <a:off x="2843808" y="4617132"/>
                  <a:ext cx="1512168" cy="180020"/>
                </a:xfrm>
                <a:prstGeom prst="rect">
                  <a:avLst/>
                </a:prstGeom>
                <a:solidFill>
                  <a:srgbClr val="FBA1F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302" name="301 Rectángulo"/>
                <p:cNvSpPr/>
                <p:nvPr/>
              </p:nvSpPr>
              <p:spPr>
                <a:xfrm>
                  <a:off x="2843808" y="2744924"/>
                  <a:ext cx="1512168" cy="180020"/>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grpSp>
          <p:pic>
            <p:nvPicPr>
              <p:cNvPr id="286" name="Picture 2" descr="http://comerfordsclassroom.yolasite.com/resources/article%20icon.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766196" y="5647023"/>
                <a:ext cx="717359" cy="743799"/>
              </a:xfrm>
              <a:prstGeom prst="rect">
                <a:avLst/>
              </a:prstGeom>
              <a:noFill/>
              <a:extLst>
                <a:ext uri="{909E8E84-426E-40DD-AFC4-6F175D3DCCD1}">
                  <a14:hiddenFill xmlns:a14="http://schemas.microsoft.com/office/drawing/2010/main" xmlns="">
                    <a:solidFill>
                      <a:srgbClr val="FFFFFF"/>
                    </a:solidFill>
                  </a14:hiddenFill>
                </a:ext>
              </a:extLst>
            </p:spPr>
          </p:pic>
          <p:pic>
            <p:nvPicPr>
              <p:cNvPr id="287" name="Picture 2" descr="http://comerfordsclassroom.yolasite.com/resources/article%20icon.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2321547" y="5085159"/>
                <a:ext cx="717359" cy="743799"/>
              </a:xfrm>
              <a:prstGeom prst="rect">
                <a:avLst/>
              </a:prstGeom>
              <a:noFill/>
              <a:extLst>
                <a:ext uri="{909E8E84-426E-40DD-AFC4-6F175D3DCCD1}">
                  <a14:hiddenFill xmlns:a14="http://schemas.microsoft.com/office/drawing/2010/main" xmlns="">
                    <a:solidFill>
                      <a:srgbClr val="FFFFFF"/>
                    </a:solidFill>
                  </a14:hiddenFill>
                </a:ext>
              </a:extLst>
            </p:spPr>
          </p:pic>
          <p:pic>
            <p:nvPicPr>
              <p:cNvPr id="288" name="Picture 2" descr="http://comerfordsclassroom.yolasite.com/resources/article%20icon.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1485218" y="5680079"/>
                <a:ext cx="717359" cy="743799"/>
              </a:xfrm>
              <a:prstGeom prst="rect">
                <a:avLst/>
              </a:prstGeom>
              <a:noFill/>
              <a:extLst>
                <a:ext uri="{909E8E84-426E-40DD-AFC4-6F175D3DCCD1}">
                  <a14:hiddenFill xmlns:a14="http://schemas.microsoft.com/office/drawing/2010/main" xmlns="">
                    <a:solidFill>
                      <a:srgbClr val="FFFFFF"/>
                    </a:solidFill>
                  </a14:hiddenFill>
                </a:ext>
              </a:extLst>
            </p:spPr>
          </p:pic>
          <p:pic>
            <p:nvPicPr>
              <p:cNvPr id="289" name="Picture 2" descr="http://comerfordsclassroom.yolasite.com/resources/article%20icon.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602516" y="3987557"/>
                <a:ext cx="717359" cy="743799"/>
              </a:xfrm>
              <a:prstGeom prst="rect">
                <a:avLst/>
              </a:prstGeom>
              <a:noFill/>
              <a:extLst>
                <a:ext uri="{909E8E84-426E-40DD-AFC4-6F175D3DCCD1}">
                  <a14:hiddenFill xmlns:a14="http://schemas.microsoft.com/office/drawing/2010/main" xmlns="">
                    <a:solidFill>
                      <a:srgbClr val="FFFFFF"/>
                    </a:solidFill>
                  </a14:hiddenFill>
                </a:ext>
              </a:extLst>
            </p:spPr>
          </p:pic>
          <p:pic>
            <p:nvPicPr>
              <p:cNvPr id="290" name="Picture 2" descr="http://comerfordsclassroom.yolasite.com/resources/article%20icon.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2550802" y="4296491"/>
                <a:ext cx="717359" cy="74379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91" name="290 Conector recto de flecha"/>
              <p:cNvCxnSpPr/>
              <p:nvPr/>
            </p:nvCxnSpPr>
            <p:spPr>
              <a:xfrm flipH="1" flipV="1">
                <a:off x="2143992" y="5125875"/>
                <a:ext cx="406811" cy="251991"/>
              </a:xfrm>
              <a:prstGeom prst="straightConnector1">
                <a:avLst/>
              </a:prstGeom>
              <a:ln w="19050">
                <a:solidFill>
                  <a:srgbClr val="0070C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2" name="291 Conector recto de flecha"/>
              <p:cNvCxnSpPr/>
              <p:nvPr/>
            </p:nvCxnSpPr>
            <p:spPr>
              <a:xfrm flipV="1">
                <a:off x="1004537" y="5136339"/>
                <a:ext cx="381109" cy="382560"/>
              </a:xfrm>
              <a:prstGeom prst="straightConnector1">
                <a:avLst/>
              </a:prstGeom>
              <a:ln w="19050">
                <a:solidFill>
                  <a:srgbClr val="0070C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3" name="292 Conector recto de flecha"/>
              <p:cNvCxnSpPr>
                <a:endCxn id="298" idx="1"/>
              </p:cNvCxnSpPr>
              <p:nvPr/>
            </p:nvCxnSpPr>
            <p:spPr>
              <a:xfrm>
                <a:off x="1004537" y="4671549"/>
                <a:ext cx="381109" cy="55308"/>
              </a:xfrm>
              <a:prstGeom prst="straightConnector1">
                <a:avLst/>
              </a:prstGeom>
              <a:ln w="19050">
                <a:solidFill>
                  <a:srgbClr val="0070C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4" name="293 Conector recto de flecha"/>
              <p:cNvCxnSpPr/>
              <p:nvPr/>
            </p:nvCxnSpPr>
            <p:spPr>
              <a:xfrm flipH="1">
                <a:off x="2259627" y="4668391"/>
                <a:ext cx="460429" cy="17750"/>
              </a:xfrm>
              <a:prstGeom prst="straightConnector1">
                <a:avLst/>
              </a:prstGeom>
              <a:ln w="19050">
                <a:solidFill>
                  <a:srgbClr val="0070C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5" name="294 Conector recto de flecha"/>
              <p:cNvCxnSpPr/>
              <p:nvPr/>
            </p:nvCxnSpPr>
            <p:spPr>
              <a:xfrm flipH="1" flipV="1">
                <a:off x="1825738" y="5457058"/>
                <a:ext cx="28331" cy="371900"/>
              </a:xfrm>
              <a:prstGeom prst="straightConnector1">
                <a:avLst/>
              </a:prstGeom>
              <a:ln w="19050">
                <a:solidFill>
                  <a:srgbClr val="0070C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1" name="280 Flecha abajo"/>
            <p:cNvSpPr/>
            <p:nvPr/>
          </p:nvSpPr>
          <p:spPr>
            <a:xfrm>
              <a:off x="1979712" y="2636912"/>
              <a:ext cx="282071" cy="856926"/>
            </a:xfrm>
            <a:prstGeom prst="downArrow">
              <a:avLst>
                <a:gd name="adj1" fmla="val 50000"/>
                <a:gd name="adj2" fmla="val 37411"/>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82" name="9 CuadroTexto"/>
            <p:cNvSpPr txBox="1"/>
            <p:nvPr/>
          </p:nvSpPr>
          <p:spPr>
            <a:xfrm>
              <a:off x="1475656" y="2852936"/>
              <a:ext cx="1537959" cy="368194"/>
            </a:xfrm>
            <a:prstGeom prst="rect">
              <a:avLst/>
            </a:prstGeom>
            <a:solidFill>
              <a:schemeClr val="accent1">
                <a:lumMod val="20000"/>
                <a:lumOff val="80000"/>
              </a:schemeClr>
            </a:solidFill>
            <a:ln w="38100">
              <a:noFill/>
            </a:ln>
          </p:spPr>
          <p:txBody>
            <a:bodyPr wrap="square" rtlCol="0">
              <a:noAutofit/>
            </a:bodyPr>
            <a:lstStyle/>
            <a:p>
              <a:pPr algn="ctr">
                <a:spcAft>
                  <a:spcPts val="0"/>
                </a:spcAft>
              </a:pPr>
              <a:r>
                <a:rPr lang="es-ES" sz="2000" b="1" dirty="0" smtClean="0">
                  <a:latin typeface="Calibri"/>
                  <a:ea typeface="SimSun"/>
                  <a:cs typeface="Times New Roman"/>
                </a:rPr>
                <a:t>CITATIONS</a:t>
              </a:r>
            </a:p>
          </p:txBody>
        </p:sp>
        <p:sp>
          <p:nvSpPr>
            <p:cNvPr id="283" name="282 Llamada ovalada"/>
            <p:cNvSpPr/>
            <p:nvPr/>
          </p:nvSpPr>
          <p:spPr>
            <a:xfrm>
              <a:off x="360040" y="3212976"/>
              <a:ext cx="1547664" cy="612648"/>
            </a:xfrm>
            <a:prstGeom prst="wedgeEllipseCallout">
              <a:avLst>
                <a:gd name="adj1" fmla="val 37010"/>
                <a:gd name="adj2" fmla="val 72743"/>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I am USING her method</a:t>
              </a:r>
              <a:endParaRPr lang="en-GB" sz="1400" dirty="0">
                <a:solidFill>
                  <a:schemeClr val="tx1"/>
                </a:solidFill>
              </a:endParaRPr>
            </a:p>
          </p:txBody>
        </p:sp>
        <p:sp>
          <p:nvSpPr>
            <p:cNvPr id="284" name="283 Llamada ovalada"/>
            <p:cNvSpPr/>
            <p:nvPr/>
          </p:nvSpPr>
          <p:spPr>
            <a:xfrm>
              <a:off x="2520280" y="5408640"/>
              <a:ext cx="1691680" cy="684656"/>
            </a:xfrm>
            <a:prstGeom prst="wedgeEllipseCallout">
              <a:avLst>
                <a:gd name="adj1" fmla="val -66871"/>
                <a:gd name="adj2" fmla="val -2656"/>
              </a:avLst>
            </a:prstGeom>
            <a:solidFill>
              <a:srgbClr val="FF00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His approach has LIMITATIONS !</a:t>
              </a:r>
              <a:endParaRPr lang="en-GB" sz="1200" dirty="0">
                <a:solidFill>
                  <a:schemeClr val="tx1"/>
                </a:solidFill>
              </a:endParaRPr>
            </a:p>
          </p:txBody>
        </p:sp>
      </p:grpSp>
      <p:grpSp>
        <p:nvGrpSpPr>
          <p:cNvPr id="43" name="263 Grupo"/>
          <p:cNvGrpSpPr/>
          <p:nvPr/>
        </p:nvGrpSpPr>
        <p:grpSpPr>
          <a:xfrm>
            <a:off x="3131840" y="2492896"/>
            <a:ext cx="4104456" cy="2808312"/>
            <a:chOff x="3131840" y="2492896"/>
            <a:chExt cx="4104456" cy="2808312"/>
          </a:xfrm>
        </p:grpSpPr>
        <p:grpSp>
          <p:nvGrpSpPr>
            <p:cNvPr id="44" name="16 Grupo"/>
            <p:cNvGrpSpPr/>
            <p:nvPr/>
          </p:nvGrpSpPr>
          <p:grpSpPr>
            <a:xfrm>
              <a:off x="4211960" y="3165332"/>
              <a:ext cx="1940843" cy="1559812"/>
              <a:chOff x="2398675" y="3404264"/>
              <a:chExt cx="2025472" cy="2050394"/>
            </a:xfrm>
          </p:grpSpPr>
          <p:grpSp>
            <p:nvGrpSpPr>
              <p:cNvPr id="45" name="185 Grupo"/>
              <p:cNvGrpSpPr/>
              <p:nvPr/>
            </p:nvGrpSpPr>
            <p:grpSpPr>
              <a:xfrm>
                <a:off x="2398675" y="3404264"/>
                <a:ext cx="2025472" cy="2050394"/>
                <a:chOff x="1691680" y="1283123"/>
                <a:chExt cx="4451648" cy="4451648"/>
              </a:xfrm>
            </p:grpSpPr>
            <p:pic>
              <p:nvPicPr>
                <p:cNvPr id="272" name="Picture 2" descr="http://comerfordsclassroom.yolasite.com/resources/article%20icon.png"/>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691680" y="1283123"/>
                  <a:ext cx="4451648" cy="4451648"/>
                </a:xfrm>
                <a:prstGeom prst="rect">
                  <a:avLst/>
                </a:prstGeom>
                <a:noFill/>
                <a:extLst>
                  <a:ext uri="{909E8E84-426E-40DD-AFC4-6F175D3DCCD1}">
                    <a14:hiddenFill xmlns:a14="http://schemas.microsoft.com/office/drawing/2010/main" xmlns="">
                      <a:solidFill>
                        <a:srgbClr val="FFFFFF"/>
                      </a:solidFill>
                    </a14:hiddenFill>
                  </a:ext>
                </a:extLst>
              </p:spPr>
            </p:pic>
            <p:sp>
              <p:nvSpPr>
                <p:cNvPr id="273" name="272 Rectángulo"/>
                <p:cNvSpPr/>
                <p:nvPr/>
              </p:nvSpPr>
              <p:spPr>
                <a:xfrm>
                  <a:off x="2843808" y="3104964"/>
                  <a:ext cx="1512168" cy="180020"/>
                </a:xfrm>
                <a:prstGeom prst="rect">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74" name="273 Rectángulo"/>
                <p:cNvSpPr/>
                <p:nvPr/>
              </p:nvSpPr>
              <p:spPr>
                <a:xfrm>
                  <a:off x="2843808" y="3465004"/>
                  <a:ext cx="1512168" cy="180020"/>
                </a:xfrm>
                <a:prstGeom prst="rect">
                  <a:avLst/>
                </a:prstGeom>
                <a:solidFill>
                  <a:srgbClr val="92D05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75" name="274 Rectángulo"/>
                <p:cNvSpPr/>
                <p:nvPr/>
              </p:nvSpPr>
              <p:spPr>
                <a:xfrm>
                  <a:off x="2843808" y="3861048"/>
                  <a:ext cx="1512168" cy="180020"/>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76" name="275 Rectángulo"/>
                <p:cNvSpPr/>
                <p:nvPr/>
              </p:nvSpPr>
              <p:spPr>
                <a:xfrm>
                  <a:off x="2843808" y="4257092"/>
                  <a:ext cx="1512168" cy="180020"/>
                </a:xfrm>
                <a:prstGeom prst="rect">
                  <a:avLst/>
                </a:prstGeom>
                <a:solidFill>
                  <a:srgbClr val="FFC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77" name="276 Rectángulo"/>
                <p:cNvSpPr/>
                <p:nvPr/>
              </p:nvSpPr>
              <p:spPr>
                <a:xfrm>
                  <a:off x="2843808" y="4617132"/>
                  <a:ext cx="1512168" cy="180020"/>
                </a:xfrm>
                <a:prstGeom prst="rect">
                  <a:avLst/>
                </a:prstGeom>
                <a:solidFill>
                  <a:srgbClr val="FBA1F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78" name="277 Rectángulo"/>
                <p:cNvSpPr/>
                <p:nvPr/>
              </p:nvSpPr>
              <p:spPr>
                <a:xfrm>
                  <a:off x="2843808" y="2744924"/>
                  <a:ext cx="1512168" cy="180020"/>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grpSp>
          <p:sp>
            <p:nvSpPr>
              <p:cNvPr id="267" name="266 Elipse"/>
              <p:cNvSpPr/>
              <p:nvPr/>
            </p:nvSpPr>
            <p:spPr>
              <a:xfrm>
                <a:off x="2843808" y="4038348"/>
                <a:ext cx="294376" cy="13283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smtClean="0"/>
                  <a:t>A</a:t>
                </a:r>
                <a:endParaRPr lang="en-GB" sz="1200" b="1" dirty="0"/>
              </a:p>
            </p:txBody>
          </p:sp>
          <p:sp>
            <p:nvSpPr>
              <p:cNvPr id="268" name="267 Elipse"/>
              <p:cNvSpPr/>
              <p:nvPr/>
            </p:nvSpPr>
            <p:spPr>
              <a:xfrm>
                <a:off x="3185479" y="4182631"/>
                <a:ext cx="294376" cy="13283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t>D</a:t>
                </a:r>
                <a:endParaRPr lang="en-GB" sz="1200" b="1" dirty="0"/>
              </a:p>
            </p:txBody>
          </p:sp>
          <p:sp>
            <p:nvSpPr>
              <p:cNvPr id="269" name="268 Elipse"/>
              <p:cNvSpPr/>
              <p:nvPr/>
            </p:nvSpPr>
            <p:spPr>
              <a:xfrm>
                <a:off x="2858564" y="4395566"/>
                <a:ext cx="294376" cy="13283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smtClean="0"/>
                  <a:t>N</a:t>
                </a:r>
                <a:endParaRPr lang="en-GB" sz="1200" b="1" dirty="0"/>
              </a:p>
            </p:txBody>
          </p:sp>
          <p:sp>
            <p:nvSpPr>
              <p:cNvPr id="270" name="269 Elipse"/>
              <p:cNvSpPr/>
              <p:nvPr/>
            </p:nvSpPr>
            <p:spPr>
              <a:xfrm>
                <a:off x="3005752" y="4719102"/>
                <a:ext cx="294376" cy="13283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smtClean="0"/>
                  <a:t>C</a:t>
                </a:r>
                <a:endParaRPr lang="en-GB" sz="1200" b="1" dirty="0"/>
              </a:p>
            </p:txBody>
          </p:sp>
          <p:sp>
            <p:nvSpPr>
              <p:cNvPr id="271" name="270 Elipse"/>
              <p:cNvSpPr/>
              <p:nvPr/>
            </p:nvSpPr>
            <p:spPr>
              <a:xfrm>
                <a:off x="3203848" y="4880342"/>
                <a:ext cx="294376" cy="13283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smtClean="0"/>
                  <a:t>L</a:t>
                </a:r>
                <a:endParaRPr lang="en-GB" sz="1200" b="1" dirty="0"/>
              </a:p>
            </p:txBody>
          </p:sp>
        </p:grpSp>
        <p:sp>
          <p:nvSpPr>
            <p:cNvPr id="262" name="261 Flecha abajo"/>
            <p:cNvSpPr/>
            <p:nvPr/>
          </p:nvSpPr>
          <p:spPr>
            <a:xfrm rot="18213904" flipH="1">
              <a:off x="3941611" y="1978581"/>
              <a:ext cx="279817" cy="1855767"/>
            </a:xfrm>
            <a:prstGeom prst="downArrow">
              <a:avLst>
                <a:gd name="adj1" fmla="val 50000"/>
                <a:gd name="adj2" fmla="val 37411"/>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63" name="9 CuadroTexto"/>
            <p:cNvSpPr txBox="1"/>
            <p:nvPr/>
          </p:nvSpPr>
          <p:spPr>
            <a:xfrm>
              <a:off x="3131840" y="2564904"/>
              <a:ext cx="1944216" cy="576064"/>
            </a:xfrm>
            <a:prstGeom prst="rect">
              <a:avLst/>
            </a:prstGeom>
            <a:solidFill>
              <a:schemeClr val="accent1">
                <a:lumMod val="20000"/>
                <a:lumOff val="80000"/>
              </a:schemeClr>
            </a:solidFill>
            <a:ln w="38100">
              <a:noFill/>
            </a:ln>
          </p:spPr>
          <p:txBody>
            <a:bodyPr wrap="square" rtlCol="0">
              <a:noAutofit/>
            </a:bodyPr>
            <a:lstStyle/>
            <a:p>
              <a:pPr algn="ctr">
                <a:spcAft>
                  <a:spcPts val="0"/>
                </a:spcAft>
              </a:pPr>
              <a:r>
                <a:rPr lang="en-GB" sz="2000" b="1" dirty="0" smtClean="0">
                  <a:latin typeface="Calibri"/>
                  <a:ea typeface="SimSun"/>
                  <a:cs typeface="Times New Roman"/>
                </a:rPr>
                <a:t>RHETORICAL</a:t>
              </a:r>
            </a:p>
            <a:p>
              <a:pPr algn="ctr">
                <a:spcAft>
                  <a:spcPts val="0"/>
                </a:spcAft>
                <a:buNone/>
              </a:pPr>
              <a:r>
                <a:rPr lang="en-GB" sz="2000" b="1" dirty="0" smtClean="0">
                  <a:latin typeface="Calibri"/>
                  <a:ea typeface="SimSun"/>
                  <a:cs typeface="Times New Roman"/>
                </a:rPr>
                <a:t>INFORMATION</a:t>
              </a:r>
            </a:p>
          </p:txBody>
        </p:sp>
        <p:sp>
          <p:nvSpPr>
            <p:cNvPr id="264" name="263 Llamada ovalada"/>
            <p:cNvSpPr/>
            <p:nvPr/>
          </p:nvSpPr>
          <p:spPr>
            <a:xfrm>
              <a:off x="5004048" y="2492896"/>
              <a:ext cx="2232248" cy="720080"/>
            </a:xfrm>
            <a:prstGeom prst="wedgeEllipseCallout">
              <a:avLst>
                <a:gd name="adj1" fmla="val -42403"/>
                <a:gd name="adj2" fmla="val 106341"/>
              </a:avLst>
            </a:prstGeom>
            <a:solidFill>
              <a:srgbClr val="0070C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What is the CHALLENGE faced by the author(s)?</a:t>
              </a:r>
              <a:endParaRPr lang="en-GB" sz="1200" dirty="0">
                <a:solidFill>
                  <a:schemeClr val="tx1"/>
                </a:solidFill>
              </a:endParaRPr>
            </a:p>
          </p:txBody>
        </p:sp>
        <p:sp>
          <p:nvSpPr>
            <p:cNvPr id="265" name="264 Llamada ovalada"/>
            <p:cNvSpPr/>
            <p:nvPr/>
          </p:nvSpPr>
          <p:spPr>
            <a:xfrm>
              <a:off x="5004048" y="4581128"/>
              <a:ext cx="1728192" cy="720080"/>
            </a:xfrm>
            <a:prstGeom prst="wedgeEllipseCallout">
              <a:avLst>
                <a:gd name="adj1" fmla="val -48357"/>
                <a:gd name="adj2" fmla="val -66571"/>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What  is the OUTCOME of the experiment</a:t>
              </a:r>
              <a:endParaRPr lang="en-GB" sz="1200" dirty="0"/>
            </a:p>
          </p:txBody>
        </p:sp>
      </p:grpSp>
      <p:pic>
        <p:nvPicPr>
          <p:cNvPr id="251" name="Picture 4" descr="Beatriz Fisas Elizalde's picture"/>
          <p:cNvPicPr>
            <a:picLocks noChangeAspect="1" noChangeArrowheads="1"/>
          </p:cNvPicPr>
          <p:nvPr/>
        </p:nvPicPr>
        <p:blipFill>
          <a:blip r:embed="rId11" cstate="print"/>
          <a:srcRect/>
          <a:stretch>
            <a:fillRect/>
          </a:stretch>
        </p:blipFill>
        <p:spPr bwMode="auto">
          <a:xfrm>
            <a:off x="7452320" y="44623"/>
            <a:ext cx="720080" cy="720081"/>
          </a:xfrm>
          <a:prstGeom prst="rect">
            <a:avLst/>
          </a:prstGeom>
          <a:noFill/>
        </p:spPr>
      </p:pic>
      <p:pic>
        <p:nvPicPr>
          <p:cNvPr id="252" name="Picture 6" descr="Francesco Ronzano's picture"/>
          <p:cNvPicPr>
            <a:picLocks noChangeAspect="1" noChangeArrowheads="1"/>
          </p:cNvPicPr>
          <p:nvPr/>
        </p:nvPicPr>
        <p:blipFill>
          <a:blip r:embed="rId12" cstate="print"/>
          <a:srcRect/>
          <a:stretch>
            <a:fillRect/>
          </a:stretch>
        </p:blipFill>
        <p:spPr bwMode="auto">
          <a:xfrm>
            <a:off x="8423921" y="44624"/>
            <a:ext cx="720079" cy="720080"/>
          </a:xfrm>
          <a:prstGeom prst="rect">
            <a:avLst/>
          </a:prstGeom>
          <a:noFill/>
        </p:spPr>
      </p:pic>
      <p:sp>
        <p:nvSpPr>
          <p:cNvPr id="253" name="252 CuadroTexto"/>
          <p:cNvSpPr txBox="1"/>
          <p:nvPr/>
        </p:nvSpPr>
        <p:spPr>
          <a:xfrm>
            <a:off x="3384376" y="44624"/>
            <a:ext cx="2843808" cy="369332"/>
          </a:xfrm>
          <a:prstGeom prst="rect">
            <a:avLst/>
          </a:prstGeom>
          <a:noFill/>
        </p:spPr>
        <p:txBody>
          <a:bodyPr wrap="square" rtlCol="0">
            <a:spAutoFit/>
          </a:bodyPr>
          <a:lstStyle/>
          <a:p>
            <a:r>
              <a:rPr lang="es-ES" b="1" dirty="0" smtClean="0"/>
              <a:t>(</a:t>
            </a:r>
            <a:r>
              <a:rPr lang="es-ES" b="1" dirty="0" err="1" smtClean="0"/>
              <a:t>Fisas</a:t>
            </a:r>
            <a:r>
              <a:rPr lang="es-ES" b="1" dirty="0" smtClean="0"/>
              <a:t> et al., 2016) </a:t>
            </a:r>
            <a:r>
              <a:rPr lang="es-ES" b="1" dirty="0" err="1" smtClean="0"/>
              <a:t>LREC</a:t>
            </a:r>
            <a:endParaRPr lang="es-ES" b="1" dirty="0"/>
          </a:p>
        </p:txBody>
      </p:sp>
      <p:sp>
        <p:nvSpPr>
          <p:cNvPr id="308" name="307 Rectángulo"/>
          <p:cNvSpPr/>
          <p:nvPr/>
        </p:nvSpPr>
        <p:spPr>
          <a:xfrm>
            <a:off x="0" y="5445224"/>
            <a:ext cx="1187624" cy="35413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COMPARE</a:t>
            </a:r>
          </a:p>
        </p:txBody>
      </p:sp>
      <p:sp>
        <p:nvSpPr>
          <p:cNvPr id="311" name="310 Rectángulo"/>
          <p:cNvSpPr/>
          <p:nvPr/>
        </p:nvSpPr>
        <p:spPr>
          <a:xfrm>
            <a:off x="0" y="5877272"/>
            <a:ext cx="1187624" cy="426142"/>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CRITICISM</a:t>
            </a:r>
            <a:endParaRPr lang="en-US" sz="1600" dirty="0"/>
          </a:p>
        </p:txBody>
      </p:sp>
      <p:sp>
        <p:nvSpPr>
          <p:cNvPr id="312" name="311 Rectángulo"/>
          <p:cNvSpPr/>
          <p:nvPr/>
        </p:nvSpPr>
        <p:spPr>
          <a:xfrm>
            <a:off x="0" y="5019082"/>
            <a:ext cx="1187624" cy="35413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USE</a:t>
            </a:r>
          </a:p>
        </p:txBody>
      </p:sp>
      <p:sp>
        <p:nvSpPr>
          <p:cNvPr id="313" name="312 Rectángulo"/>
          <p:cNvSpPr/>
          <p:nvPr/>
        </p:nvSpPr>
        <p:spPr>
          <a:xfrm>
            <a:off x="-36512" y="4581128"/>
            <a:ext cx="1187624" cy="35413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BASIS</a:t>
            </a:r>
          </a:p>
        </p:txBody>
      </p:sp>
      <p:sp>
        <p:nvSpPr>
          <p:cNvPr id="314" name="313 Rectángulo"/>
          <p:cNvSpPr/>
          <p:nvPr/>
        </p:nvSpPr>
        <p:spPr>
          <a:xfrm>
            <a:off x="0" y="4149080"/>
            <a:ext cx="1187624" cy="35413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NEUTRAL</a:t>
            </a:r>
          </a:p>
        </p:txBody>
      </p:sp>
    </p:spTree>
    <p:extLst>
      <p:ext uri="{BB962C8B-B14F-4D97-AF65-F5344CB8AC3E}">
        <p14:creationId xmlns:p14="http://schemas.microsoft.com/office/powerpoint/2010/main" xmlns="" val="3791146564"/>
      </p:ext>
    </p:extLst>
  </p:cSld>
  <p:clrMapOvr>
    <a:masterClrMapping/>
  </p:clrMapOvr>
  <mc:AlternateContent xmlns:mc="http://schemas.openxmlformats.org/markup-compatibility/2006">
    <mc:Choice xmlns:p14="http://schemas.microsoft.com/office/powerpoint/2010/main" xmlns="" Requires="p14">
      <p:transition spd="slow" p14:dur="2000" advTm="34665"/>
    </mc:Choice>
    <mc:Fallback>
      <p:transition spd="slow" advTm="34665"/>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18 CuadroTexto"/>
          <p:cNvSpPr txBox="1"/>
          <p:nvPr/>
        </p:nvSpPr>
        <p:spPr>
          <a:xfrm>
            <a:off x="5979451" y="5152098"/>
            <a:ext cx="128598" cy="187310"/>
          </a:xfrm>
          <a:prstGeom prst="rect">
            <a:avLst/>
          </a:prstGeom>
          <a:noFill/>
        </p:spPr>
        <p:txBody>
          <a:bodyPr wrap="square" rtlCol="0">
            <a:spAutoFit/>
          </a:bodyPr>
          <a:lstStyle/>
          <a:p>
            <a:r>
              <a:rPr lang="es-ES" sz="1000" dirty="0" smtClean="0">
                <a:solidFill>
                  <a:srgbClr val="0070C0"/>
                </a:solidFill>
              </a:rPr>
              <a:t>.</a:t>
            </a:r>
          </a:p>
        </p:txBody>
      </p:sp>
      <p:grpSp>
        <p:nvGrpSpPr>
          <p:cNvPr id="2" name="266 Grupo"/>
          <p:cNvGrpSpPr/>
          <p:nvPr/>
        </p:nvGrpSpPr>
        <p:grpSpPr>
          <a:xfrm>
            <a:off x="107504" y="44624"/>
            <a:ext cx="3096344" cy="3185403"/>
            <a:chOff x="107504" y="44624"/>
            <a:chExt cx="3096344" cy="3185403"/>
          </a:xfrm>
        </p:grpSpPr>
        <p:sp>
          <p:nvSpPr>
            <p:cNvPr id="235" name="234 Flecha izquierda y derecha"/>
            <p:cNvSpPr/>
            <p:nvPr/>
          </p:nvSpPr>
          <p:spPr>
            <a:xfrm rot="16200000">
              <a:off x="2021823" y="1154641"/>
              <a:ext cx="546268" cy="34245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 name="257 Grupo"/>
            <p:cNvGrpSpPr/>
            <p:nvPr/>
          </p:nvGrpSpPr>
          <p:grpSpPr>
            <a:xfrm>
              <a:off x="107504" y="44624"/>
              <a:ext cx="3096344" cy="3185403"/>
              <a:chOff x="107504" y="44624"/>
              <a:chExt cx="3096344" cy="3185403"/>
            </a:xfrm>
          </p:grpSpPr>
          <p:pic>
            <p:nvPicPr>
              <p:cNvPr id="217" name="Picture 2" descr="http://comerfordsclassroom.yolasite.com/resources/article%20icon.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7504" y="260648"/>
                <a:ext cx="1417633" cy="1091497"/>
              </a:xfrm>
              <a:prstGeom prst="rect">
                <a:avLst/>
              </a:prstGeom>
              <a:noFill/>
              <a:extLst>
                <a:ext uri="{909E8E84-426E-40DD-AFC4-6F175D3DCCD1}">
                  <a14:hiddenFill xmlns:a14="http://schemas.microsoft.com/office/drawing/2010/main" xmlns="">
                    <a:solidFill>
                      <a:srgbClr val="FFFFFF"/>
                    </a:solidFill>
                  </a14:hiddenFill>
                </a:ext>
              </a:extLst>
            </p:spPr>
          </p:pic>
          <p:pic>
            <p:nvPicPr>
              <p:cNvPr id="2053" name="Picture 5" descr="C:\Program Files (x86)\Microsoft Office\MEDIA\CAGCAT10\j0195384.wmf"/>
              <p:cNvPicPr>
                <a:picLocks noChangeAspect="1" noChangeArrowheads="1"/>
              </p:cNvPicPr>
              <p:nvPr/>
            </p:nvPicPr>
            <p:blipFill>
              <a:blip r:embed="rId4" cstate="print"/>
              <a:srcRect/>
              <a:stretch>
                <a:fillRect/>
              </a:stretch>
            </p:blipFill>
            <p:spPr bwMode="auto">
              <a:xfrm>
                <a:off x="1763688" y="44624"/>
                <a:ext cx="897941" cy="916686"/>
              </a:xfrm>
              <a:prstGeom prst="rect">
                <a:avLst/>
              </a:prstGeom>
              <a:noFill/>
            </p:spPr>
          </p:pic>
          <p:pic>
            <p:nvPicPr>
              <p:cNvPr id="2054" name="Picture 6" descr="C:\Program Files (x86)\Microsoft Office\MEDIA\CAGCAT10\j0292020.wmf"/>
              <p:cNvPicPr>
                <a:picLocks noChangeAspect="1" noChangeArrowheads="1"/>
              </p:cNvPicPr>
              <p:nvPr/>
            </p:nvPicPr>
            <p:blipFill>
              <a:blip r:embed="rId5" cstate="print"/>
              <a:srcRect/>
              <a:stretch>
                <a:fillRect/>
              </a:stretch>
            </p:blipFill>
            <p:spPr bwMode="auto">
              <a:xfrm>
                <a:off x="107504" y="2204864"/>
                <a:ext cx="1080120" cy="1025163"/>
              </a:xfrm>
              <a:prstGeom prst="rect">
                <a:avLst/>
              </a:prstGeom>
              <a:noFill/>
            </p:spPr>
          </p:pic>
          <p:sp>
            <p:nvSpPr>
              <p:cNvPr id="233" name="232 Rectángulo"/>
              <p:cNvSpPr/>
              <p:nvPr/>
            </p:nvSpPr>
            <p:spPr>
              <a:xfrm>
                <a:off x="1547664" y="162880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s-ES" sz="1200" dirty="0" err="1" smtClean="0">
                    <a:solidFill>
                      <a:schemeClr val="tx1"/>
                    </a:solidFill>
                  </a:rPr>
                  <a:t>ANNOTE</a:t>
                </a:r>
                <a:endParaRPr lang="es-ES" sz="1200" dirty="0" smtClean="0">
                  <a:solidFill>
                    <a:schemeClr val="tx1"/>
                  </a:solidFill>
                </a:endParaRPr>
              </a:p>
              <a:p>
                <a:pPr algn="ctr">
                  <a:buNone/>
                </a:pPr>
                <a:r>
                  <a:rPr lang="es-ES" sz="1200" dirty="0" smtClean="0">
                    <a:solidFill>
                      <a:schemeClr val="tx1"/>
                    </a:solidFill>
                  </a:rPr>
                  <a:t>(Web-</a:t>
                </a:r>
                <a:r>
                  <a:rPr lang="es-ES" sz="1200" dirty="0" err="1" smtClean="0">
                    <a:solidFill>
                      <a:schemeClr val="tx1"/>
                    </a:solidFill>
                  </a:rPr>
                  <a:t>based</a:t>
                </a:r>
                <a:r>
                  <a:rPr lang="es-ES" sz="1200" dirty="0" smtClean="0">
                    <a:solidFill>
                      <a:schemeClr val="tx1"/>
                    </a:solidFill>
                  </a:rPr>
                  <a:t> </a:t>
                </a:r>
                <a:r>
                  <a:rPr lang="es-ES" sz="1200" dirty="0" err="1" smtClean="0">
                    <a:solidFill>
                      <a:schemeClr val="tx1"/>
                    </a:solidFill>
                  </a:rPr>
                  <a:t>Collaborative</a:t>
                </a:r>
                <a:r>
                  <a:rPr lang="es-ES" sz="1200" dirty="0" smtClean="0">
                    <a:solidFill>
                      <a:schemeClr val="tx1"/>
                    </a:solidFill>
                  </a:rPr>
                  <a:t> </a:t>
                </a:r>
                <a:r>
                  <a:rPr lang="es-ES" sz="1200" dirty="0" err="1" smtClean="0">
                    <a:solidFill>
                      <a:schemeClr val="tx1"/>
                    </a:solidFill>
                  </a:rPr>
                  <a:t>Annotation</a:t>
                </a:r>
                <a:r>
                  <a:rPr lang="es-ES" sz="1200" dirty="0" smtClean="0">
                    <a:solidFill>
                      <a:schemeClr val="tx1"/>
                    </a:solidFill>
                  </a:rPr>
                  <a:t> </a:t>
                </a:r>
                <a:r>
                  <a:rPr lang="es-ES" sz="1200" dirty="0" err="1" smtClean="0">
                    <a:solidFill>
                      <a:schemeClr val="tx1"/>
                    </a:solidFill>
                  </a:rPr>
                  <a:t>Tool</a:t>
                </a:r>
                <a:r>
                  <a:rPr lang="es-ES" sz="1200" dirty="0" smtClean="0">
                    <a:solidFill>
                      <a:schemeClr val="tx1"/>
                    </a:solidFill>
                  </a:rPr>
                  <a:t>)</a:t>
                </a:r>
                <a:endParaRPr lang="es-ES" sz="1200" dirty="0">
                  <a:solidFill>
                    <a:schemeClr val="tx1"/>
                  </a:solidFill>
                </a:endParaRPr>
              </a:p>
            </p:txBody>
          </p:sp>
          <p:sp>
            <p:nvSpPr>
              <p:cNvPr id="234" name="233 Flecha izquierda y derecha"/>
              <p:cNvSpPr/>
              <p:nvPr/>
            </p:nvSpPr>
            <p:spPr>
              <a:xfrm rot="19721102">
                <a:off x="803712" y="2079391"/>
                <a:ext cx="735214" cy="39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4" name="243 Flecha abajo"/>
              <p:cNvSpPr/>
              <p:nvPr/>
            </p:nvSpPr>
            <p:spPr>
              <a:xfrm rot="19015251">
                <a:off x="1148857" y="1121862"/>
                <a:ext cx="383867" cy="4597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
        <p:nvSpPr>
          <p:cNvPr id="13" name="12 Flecha abajo"/>
          <p:cNvSpPr/>
          <p:nvPr/>
        </p:nvSpPr>
        <p:spPr>
          <a:xfrm rot="16200000">
            <a:off x="4244007" y="732656"/>
            <a:ext cx="295947" cy="2376266"/>
          </a:xfrm>
          <a:prstGeom prst="downArrow">
            <a:avLst>
              <a:gd name="adj1" fmla="val 50000"/>
              <a:gd name="adj2" fmla="val 37411"/>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grpSp>
        <p:nvGrpSpPr>
          <p:cNvPr id="5" name="19 Grupo"/>
          <p:cNvGrpSpPr/>
          <p:nvPr/>
        </p:nvGrpSpPr>
        <p:grpSpPr>
          <a:xfrm>
            <a:off x="5292080" y="1052736"/>
            <a:ext cx="3055993" cy="1420805"/>
            <a:chOff x="6063273" y="3185694"/>
            <a:chExt cx="3189247" cy="2013707"/>
          </a:xfrm>
        </p:grpSpPr>
        <p:grpSp>
          <p:nvGrpSpPr>
            <p:cNvPr id="6" name="22 Grupo"/>
            <p:cNvGrpSpPr/>
            <p:nvPr/>
          </p:nvGrpSpPr>
          <p:grpSpPr>
            <a:xfrm>
              <a:off x="6063273" y="3185694"/>
              <a:ext cx="1942125" cy="2013707"/>
              <a:chOff x="883006" y="3699165"/>
              <a:chExt cx="1942125" cy="2013707"/>
            </a:xfrm>
          </p:grpSpPr>
          <p:pic>
            <p:nvPicPr>
              <p:cNvPr id="179" name="Picture 2" descr="http://comerfordsclassroom.yolasite.com/resources/article%20icon.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83006" y="3699165"/>
                <a:ext cx="1942125" cy="2013707"/>
              </a:xfrm>
              <a:prstGeom prst="rect">
                <a:avLst/>
              </a:prstGeom>
              <a:noFill/>
              <a:extLst>
                <a:ext uri="{909E8E84-426E-40DD-AFC4-6F175D3DCCD1}">
                  <a14:hiddenFill xmlns:a14="http://schemas.microsoft.com/office/drawing/2010/main" xmlns="">
                    <a:solidFill>
                      <a:srgbClr val="FFFFFF"/>
                    </a:solidFill>
                  </a14:hiddenFill>
                </a:ext>
              </a:extLst>
            </p:spPr>
          </p:pic>
          <p:sp>
            <p:nvSpPr>
              <p:cNvPr id="180" name="179 Rectángulo"/>
              <p:cNvSpPr/>
              <p:nvPr/>
            </p:nvSpPr>
            <p:spPr>
              <a:xfrm>
                <a:off x="1385646" y="4523276"/>
                <a:ext cx="659715" cy="81432"/>
              </a:xfrm>
              <a:prstGeom prst="rect">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81" name="180 Rectángulo"/>
              <p:cNvSpPr/>
              <p:nvPr/>
            </p:nvSpPr>
            <p:spPr>
              <a:xfrm>
                <a:off x="1385646" y="4686141"/>
                <a:ext cx="659715" cy="81432"/>
              </a:xfrm>
              <a:prstGeom prst="rect">
                <a:avLst/>
              </a:prstGeom>
              <a:solidFill>
                <a:srgbClr val="92D05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82" name="181 Rectángulo"/>
              <p:cNvSpPr/>
              <p:nvPr/>
            </p:nvSpPr>
            <p:spPr>
              <a:xfrm>
                <a:off x="1385646" y="4865292"/>
                <a:ext cx="659715" cy="81432"/>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83" name="182 Rectángulo"/>
              <p:cNvSpPr/>
              <p:nvPr/>
            </p:nvSpPr>
            <p:spPr>
              <a:xfrm>
                <a:off x="1385646" y="5044443"/>
                <a:ext cx="659715" cy="81432"/>
              </a:xfrm>
              <a:prstGeom prst="rect">
                <a:avLst/>
              </a:prstGeom>
              <a:solidFill>
                <a:srgbClr val="FFC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84" name="183 Rectángulo"/>
              <p:cNvSpPr/>
              <p:nvPr/>
            </p:nvSpPr>
            <p:spPr>
              <a:xfrm>
                <a:off x="1385646" y="5207307"/>
                <a:ext cx="659715" cy="81432"/>
              </a:xfrm>
              <a:prstGeom prst="rect">
                <a:avLst/>
              </a:prstGeom>
              <a:solidFill>
                <a:srgbClr val="FBA1F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85" name="184 Rectángulo"/>
              <p:cNvSpPr/>
              <p:nvPr/>
            </p:nvSpPr>
            <p:spPr>
              <a:xfrm>
                <a:off x="1385646" y="4360412"/>
                <a:ext cx="659715" cy="81432"/>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grpSp>
        <p:grpSp>
          <p:nvGrpSpPr>
            <p:cNvPr id="7" name="23 Grupo"/>
            <p:cNvGrpSpPr/>
            <p:nvPr/>
          </p:nvGrpSpPr>
          <p:grpSpPr>
            <a:xfrm>
              <a:off x="8493862" y="3650786"/>
              <a:ext cx="758658" cy="1074358"/>
              <a:chOff x="8349846" y="3578778"/>
              <a:chExt cx="758658" cy="1074358"/>
            </a:xfrm>
          </p:grpSpPr>
          <p:grpSp>
            <p:nvGrpSpPr>
              <p:cNvPr id="8" name="42 Grupo"/>
              <p:cNvGrpSpPr/>
              <p:nvPr/>
            </p:nvGrpSpPr>
            <p:grpSpPr>
              <a:xfrm>
                <a:off x="8755725" y="3578778"/>
                <a:ext cx="352779" cy="401575"/>
                <a:chOff x="3347864" y="1988840"/>
                <a:chExt cx="1944216" cy="2736304"/>
              </a:xfrm>
              <a:solidFill>
                <a:schemeClr val="bg1"/>
              </a:solidFill>
            </p:grpSpPr>
            <p:sp>
              <p:nvSpPr>
                <p:cNvPr id="146" name="145 Rectángulo"/>
                <p:cNvSpPr/>
                <p:nvPr/>
              </p:nvSpPr>
              <p:spPr>
                <a:xfrm>
                  <a:off x="3347864" y="1988840"/>
                  <a:ext cx="1944216" cy="2736304"/>
                </a:xfrm>
                <a:prstGeom prst="rect">
                  <a:avLst/>
                </a:prstGeom>
                <a:grp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cxnSp>
              <p:nvCxnSpPr>
                <p:cNvPr id="147" name="146 Conector recto"/>
                <p:cNvCxnSpPr/>
                <p:nvPr/>
              </p:nvCxnSpPr>
              <p:spPr>
                <a:xfrm>
                  <a:off x="3995936" y="2204864"/>
                  <a:ext cx="648072" cy="0"/>
                </a:xfrm>
                <a:prstGeom prst="line">
                  <a:avLst/>
                </a:prstGeom>
                <a:grpFill/>
                <a:ln w="31750"/>
              </p:spPr>
              <p:style>
                <a:lnRef idx="1">
                  <a:schemeClr val="accent1"/>
                </a:lnRef>
                <a:fillRef idx="0">
                  <a:schemeClr val="accent1"/>
                </a:fillRef>
                <a:effectRef idx="0">
                  <a:schemeClr val="accent1"/>
                </a:effectRef>
                <a:fontRef idx="minor">
                  <a:schemeClr val="tx1"/>
                </a:fontRef>
              </p:style>
            </p:cxnSp>
            <p:grpSp>
              <p:nvGrpSpPr>
                <p:cNvPr id="9" name="147 Grupo"/>
                <p:cNvGrpSpPr/>
                <p:nvPr/>
              </p:nvGrpSpPr>
              <p:grpSpPr>
                <a:xfrm>
                  <a:off x="3707904" y="2348880"/>
                  <a:ext cx="1247564" cy="0"/>
                  <a:chOff x="3500264" y="2492896"/>
                  <a:chExt cx="1247564" cy="0"/>
                </a:xfrm>
                <a:grpFill/>
              </p:grpSpPr>
              <p:cxnSp>
                <p:nvCxnSpPr>
                  <p:cNvPr id="176" name="175 Conector recto"/>
                  <p:cNvCxnSpPr/>
                  <p:nvPr/>
                </p:nvCxnSpPr>
                <p:spPr>
                  <a:xfrm>
                    <a:off x="3500264"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177" name="176 Conector recto"/>
                  <p:cNvCxnSpPr/>
                  <p:nvPr/>
                </p:nvCxnSpPr>
                <p:spPr>
                  <a:xfrm>
                    <a:off x="4020226"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178" name="177 Conector recto"/>
                  <p:cNvCxnSpPr/>
                  <p:nvPr/>
                </p:nvCxnSpPr>
                <p:spPr>
                  <a:xfrm>
                    <a:off x="4540188"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grpSp>
            <p:cxnSp>
              <p:nvCxnSpPr>
                <p:cNvPr id="149" name="148 Conector recto"/>
                <p:cNvCxnSpPr/>
                <p:nvPr/>
              </p:nvCxnSpPr>
              <p:spPr>
                <a:xfrm>
                  <a:off x="3707904" y="2564904"/>
                  <a:ext cx="1192324" cy="0"/>
                </a:xfrm>
                <a:prstGeom prst="line">
                  <a:avLst/>
                </a:prstGeom>
                <a:grpFill/>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0" name="149 Conector recto"/>
                <p:cNvCxnSpPr/>
                <p:nvPr/>
              </p:nvCxnSpPr>
              <p:spPr>
                <a:xfrm>
                  <a:off x="3707904" y="2636912"/>
                  <a:ext cx="1192324" cy="0"/>
                </a:xfrm>
                <a:prstGeom prst="line">
                  <a:avLst/>
                </a:prstGeom>
                <a:grpFill/>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1" name="150 Conector recto"/>
                <p:cNvCxnSpPr/>
                <p:nvPr/>
              </p:nvCxnSpPr>
              <p:spPr>
                <a:xfrm>
                  <a:off x="3707904" y="2708920"/>
                  <a:ext cx="1192324" cy="0"/>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151 Conector recto"/>
                <p:cNvCxnSpPr/>
                <p:nvPr/>
              </p:nvCxnSpPr>
              <p:spPr>
                <a:xfrm>
                  <a:off x="3707904" y="2780928"/>
                  <a:ext cx="1192324" cy="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3" name="152 Conector recto"/>
                <p:cNvCxnSpPr/>
                <p:nvPr/>
              </p:nvCxnSpPr>
              <p:spPr>
                <a:xfrm>
                  <a:off x="3563888" y="292494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153 Conector recto"/>
                <p:cNvCxnSpPr/>
                <p:nvPr/>
              </p:nvCxnSpPr>
              <p:spPr>
                <a:xfrm>
                  <a:off x="3563888" y="299695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154 Conector recto"/>
                <p:cNvCxnSpPr/>
                <p:nvPr/>
              </p:nvCxnSpPr>
              <p:spPr>
                <a:xfrm>
                  <a:off x="3563888" y="3068960"/>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6" name="155 Conector recto"/>
                <p:cNvCxnSpPr/>
                <p:nvPr/>
              </p:nvCxnSpPr>
              <p:spPr>
                <a:xfrm>
                  <a:off x="3563888" y="3140968"/>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7" name="156 Conector recto"/>
                <p:cNvCxnSpPr/>
                <p:nvPr/>
              </p:nvCxnSpPr>
              <p:spPr>
                <a:xfrm>
                  <a:off x="3563888" y="3212976"/>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8" name="157 Conector recto"/>
                <p:cNvCxnSpPr/>
                <p:nvPr/>
              </p:nvCxnSpPr>
              <p:spPr>
                <a:xfrm>
                  <a:off x="3563888" y="3284984"/>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9" name="158 Conector recto"/>
                <p:cNvCxnSpPr/>
                <p:nvPr/>
              </p:nvCxnSpPr>
              <p:spPr>
                <a:xfrm>
                  <a:off x="3563888" y="3356992"/>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160" name="159 Conector recto"/>
                <p:cNvCxnSpPr/>
                <p:nvPr/>
              </p:nvCxnSpPr>
              <p:spPr>
                <a:xfrm>
                  <a:off x="3563888" y="3429000"/>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1" name="160 Conector recto"/>
                <p:cNvCxnSpPr/>
                <p:nvPr/>
              </p:nvCxnSpPr>
              <p:spPr>
                <a:xfrm>
                  <a:off x="3563888" y="3501008"/>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2" name="161 Conector recto"/>
                <p:cNvCxnSpPr/>
                <p:nvPr/>
              </p:nvCxnSpPr>
              <p:spPr>
                <a:xfrm>
                  <a:off x="3563888" y="3573016"/>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3" name="162 Conector recto"/>
                <p:cNvCxnSpPr/>
                <p:nvPr/>
              </p:nvCxnSpPr>
              <p:spPr>
                <a:xfrm>
                  <a:off x="3563888" y="3645024"/>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4" name="163 Conector recto"/>
                <p:cNvCxnSpPr/>
                <p:nvPr/>
              </p:nvCxnSpPr>
              <p:spPr>
                <a:xfrm>
                  <a:off x="3563888" y="3717032"/>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5" name="164 Conector recto"/>
                <p:cNvCxnSpPr/>
                <p:nvPr/>
              </p:nvCxnSpPr>
              <p:spPr>
                <a:xfrm>
                  <a:off x="3563888" y="378904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166" name="165 Conector recto"/>
                <p:cNvCxnSpPr/>
                <p:nvPr/>
              </p:nvCxnSpPr>
              <p:spPr>
                <a:xfrm>
                  <a:off x="3563888" y="3861048"/>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167" name="166 Conector recto"/>
                <p:cNvCxnSpPr/>
                <p:nvPr/>
              </p:nvCxnSpPr>
              <p:spPr>
                <a:xfrm>
                  <a:off x="3563888" y="3933056"/>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167 Conector recto"/>
                <p:cNvCxnSpPr/>
                <p:nvPr/>
              </p:nvCxnSpPr>
              <p:spPr>
                <a:xfrm>
                  <a:off x="3563888" y="400506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168 Conector recto"/>
                <p:cNvCxnSpPr/>
                <p:nvPr/>
              </p:nvCxnSpPr>
              <p:spPr>
                <a:xfrm>
                  <a:off x="3563888" y="407707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169 Conector recto"/>
                <p:cNvCxnSpPr/>
                <p:nvPr/>
              </p:nvCxnSpPr>
              <p:spPr>
                <a:xfrm>
                  <a:off x="3563888" y="4149080"/>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170 Conector recto"/>
                <p:cNvCxnSpPr/>
                <p:nvPr/>
              </p:nvCxnSpPr>
              <p:spPr>
                <a:xfrm>
                  <a:off x="3563888" y="4221088"/>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171 Conector recto"/>
                <p:cNvCxnSpPr/>
                <p:nvPr/>
              </p:nvCxnSpPr>
              <p:spPr>
                <a:xfrm>
                  <a:off x="3563888" y="4293096"/>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3" name="172 Conector recto"/>
                <p:cNvCxnSpPr/>
                <p:nvPr/>
              </p:nvCxnSpPr>
              <p:spPr>
                <a:xfrm>
                  <a:off x="3563888" y="4365104"/>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4" name="173 Conector recto"/>
                <p:cNvCxnSpPr/>
                <p:nvPr/>
              </p:nvCxnSpPr>
              <p:spPr>
                <a:xfrm>
                  <a:off x="3563888" y="4437112"/>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5" name="174 Conector recto"/>
                <p:cNvCxnSpPr/>
                <p:nvPr/>
              </p:nvCxnSpPr>
              <p:spPr>
                <a:xfrm>
                  <a:off x="3563888" y="450912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grpSp>
          <p:grpSp>
            <p:nvGrpSpPr>
              <p:cNvPr id="10" name="43 Grupo"/>
              <p:cNvGrpSpPr/>
              <p:nvPr/>
            </p:nvGrpSpPr>
            <p:grpSpPr>
              <a:xfrm>
                <a:off x="8637878" y="3805165"/>
                <a:ext cx="352779" cy="401575"/>
                <a:chOff x="3347864" y="1988840"/>
                <a:chExt cx="1944216" cy="2736304"/>
              </a:xfrm>
              <a:solidFill>
                <a:schemeClr val="bg1"/>
              </a:solidFill>
            </p:grpSpPr>
            <p:sp>
              <p:nvSpPr>
                <p:cNvPr id="113" name="112 Rectángulo"/>
                <p:cNvSpPr/>
                <p:nvPr/>
              </p:nvSpPr>
              <p:spPr>
                <a:xfrm>
                  <a:off x="3347864" y="1988840"/>
                  <a:ext cx="1944216" cy="2736304"/>
                </a:xfrm>
                <a:prstGeom prst="rect">
                  <a:avLst/>
                </a:prstGeom>
                <a:grp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cxnSp>
              <p:nvCxnSpPr>
                <p:cNvPr id="114" name="113 Conector recto"/>
                <p:cNvCxnSpPr/>
                <p:nvPr/>
              </p:nvCxnSpPr>
              <p:spPr>
                <a:xfrm>
                  <a:off x="3995936" y="2204864"/>
                  <a:ext cx="648072" cy="0"/>
                </a:xfrm>
                <a:prstGeom prst="line">
                  <a:avLst/>
                </a:prstGeom>
                <a:grpFill/>
                <a:ln w="31750"/>
              </p:spPr>
              <p:style>
                <a:lnRef idx="1">
                  <a:schemeClr val="accent1"/>
                </a:lnRef>
                <a:fillRef idx="0">
                  <a:schemeClr val="accent1"/>
                </a:fillRef>
                <a:effectRef idx="0">
                  <a:schemeClr val="accent1"/>
                </a:effectRef>
                <a:fontRef idx="minor">
                  <a:schemeClr val="tx1"/>
                </a:fontRef>
              </p:style>
            </p:cxnSp>
            <p:grpSp>
              <p:nvGrpSpPr>
                <p:cNvPr id="11" name="114 Grupo"/>
                <p:cNvGrpSpPr/>
                <p:nvPr/>
              </p:nvGrpSpPr>
              <p:grpSpPr>
                <a:xfrm>
                  <a:off x="3707904" y="2348880"/>
                  <a:ext cx="1247564" cy="0"/>
                  <a:chOff x="3500264" y="2492896"/>
                  <a:chExt cx="1247564" cy="0"/>
                </a:xfrm>
                <a:grpFill/>
              </p:grpSpPr>
              <p:cxnSp>
                <p:nvCxnSpPr>
                  <p:cNvPr id="143" name="142 Conector recto"/>
                  <p:cNvCxnSpPr/>
                  <p:nvPr/>
                </p:nvCxnSpPr>
                <p:spPr>
                  <a:xfrm>
                    <a:off x="3500264"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144" name="143 Conector recto"/>
                  <p:cNvCxnSpPr/>
                  <p:nvPr/>
                </p:nvCxnSpPr>
                <p:spPr>
                  <a:xfrm>
                    <a:off x="4020226"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145" name="144 Conector recto"/>
                  <p:cNvCxnSpPr/>
                  <p:nvPr/>
                </p:nvCxnSpPr>
                <p:spPr>
                  <a:xfrm>
                    <a:off x="4540188"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grpSp>
            <p:cxnSp>
              <p:nvCxnSpPr>
                <p:cNvPr id="116" name="115 Conector recto"/>
                <p:cNvCxnSpPr/>
                <p:nvPr/>
              </p:nvCxnSpPr>
              <p:spPr>
                <a:xfrm>
                  <a:off x="3707904" y="2564904"/>
                  <a:ext cx="1192324" cy="0"/>
                </a:xfrm>
                <a:prstGeom prst="line">
                  <a:avLst/>
                </a:prstGeom>
                <a:grpFill/>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7" name="116 Conector recto"/>
                <p:cNvCxnSpPr/>
                <p:nvPr/>
              </p:nvCxnSpPr>
              <p:spPr>
                <a:xfrm>
                  <a:off x="3707904" y="2636912"/>
                  <a:ext cx="1192324" cy="0"/>
                </a:xfrm>
                <a:prstGeom prst="line">
                  <a:avLst/>
                </a:prstGeom>
                <a:grpFill/>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8" name="117 Conector recto"/>
                <p:cNvCxnSpPr/>
                <p:nvPr/>
              </p:nvCxnSpPr>
              <p:spPr>
                <a:xfrm>
                  <a:off x="3707904" y="2708920"/>
                  <a:ext cx="1192324" cy="0"/>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118 Conector recto"/>
                <p:cNvCxnSpPr/>
                <p:nvPr/>
              </p:nvCxnSpPr>
              <p:spPr>
                <a:xfrm>
                  <a:off x="3707904" y="2780928"/>
                  <a:ext cx="1192324" cy="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0" name="119 Conector recto"/>
                <p:cNvCxnSpPr/>
                <p:nvPr/>
              </p:nvCxnSpPr>
              <p:spPr>
                <a:xfrm>
                  <a:off x="3563888" y="292494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120 Conector recto"/>
                <p:cNvCxnSpPr/>
                <p:nvPr/>
              </p:nvCxnSpPr>
              <p:spPr>
                <a:xfrm>
                  <a:off x="3563888" y="299695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121 Conector recto"/>
                <p:cNvCxnSpPr/>
                <p:nvPr/>
              </p:nvCxnSpPr>
              <p:spPr>
                <a:xfrm>
                  <a:off x="3563888" y="3068960"/>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3" name="122 Conector recto"/>
                <p:cNvCxnSpPr/>
                <p:nvPr/>
              </p:nvCxnSpPr>
              <p:spPr>
                <a:xfrm>
                  <a:off x="3563888" y="3140968"/>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4" name="123 Conector recto"/>
                <p:cNvCxnSpPr/>
                <p:nvPr/>
              </p:nvCxnSpPr>
              <p:spPr>
                <a:xfrm>
                  <a:off x="3563888" y="3212976"/>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5" name="124 Conector recto"/>
                <p:cNvCxnSpPr/>
                <p:nvPr/>
              </p:nvCxnSpPr>
              <p:spPr>
                <a:xfrm>
                  <a:off x="3563888" y="3284984"/>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6" name="125 Conector recto"/>
                <p:cNvCxnSpPr/>
                <p:nvPr/>
              </p:nvCxnSpPr>
              <p:spPr>
                <a:xfrm>
                  <a:off x="3563888" y="3356992"/>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127" name="126 Conector recto"/>
                <p:cNvCxnSpPr/>
                <p:nvPr/>
              </p:nvCxnSpPr>
              <p:spPr>
                <a:xfrm>
                  <a:off x="3563888" y="3429000"/>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8" name="127 Conector recto"/>
                <p:cNvCxnSpPr/>
                <p:nvPr/>
              </p:nvCxnSpPr>
              <p:spPr>
                <a:xfrm>
                  <a:off x="3563888" y="3501008"/>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9" name="128 Conector recto"/>
                <p:cNvCxnSpPr/>
                <p:nvPr/>
              </p:nvCxnSpPr>
              <p:spPr>
                <a:xfrm>
                  <a:off x="3563888" y="3573016"/>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0" name="129 Conector recto"/>
                <p:cNvCxnSpPr/>
                <p:nvPr/>
              </p:nvCxnSpPr>
              <p:spPr>
                <a:xfrm>
                  <a:off x="3563888" y="3645024"/>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1" name="130 Conector recto"/>
                <p:cNvCxnSpPr/>
                <p:nvPr/>
              </p:nvCxnSpPr>
              <p:spPr>
                <a:xfrm>
                  <a:off x="3563888" y="3717032"/>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2" name="131 Conector recto"/>
                <p:cNvCxnSpPr/>
                <p:nvPr/>
              </p:nvCxnSpPr>
              <p:spPr>
                <a:xfrm>
                  <a:off x="3563888" y="378904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133" name="132 Conector recto"/>
                <p:cNvCxnSpPr/>
                <p:nvPr/>
              </p:nvCxnSpPr>
              <p:spPr>
                <a:xfrm>
                  <a:off x="3563888" y="3861048"/>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134" name="133 Conector recto"/>
                <p:cNvCxnSpPr/>
                <p:nvPr/>
              </p:nvCxnSpPr>
              <p:spPr>
                <a:xfrm>
                  <a:off x="3563888" y="3933056"/>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5" name="134 Conector recto"/>
                <p:cNvCxnSpPr/>
                <p:nvPr/>
              </p:nvCxnSpPr>
              <p:spPr>
                <a:xfrm>
                  <a:off x="3563888" y="400506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135 Conector recto"/>
                <p:cNvCxnSpPr/>
                <p:nvPr/>
              </p:nvCxnSpPr>
              <p:spPr>
                <a:xfrm>
                  <a:off x="3563888" y="407707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136 Conector recto"/>
                <p:cNvCxnSpPr/>
                <p:nvPr/>
              </p:nvCxnSpPr>
              <p:spPr>
                <a:xfrm>
                  <a:off x="3563888" y="4149080"/>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137 Conector recto"/>
                <p:cNvCxnSpPr/>
                <p:nvPr/>
              </p:nvCxnSpPr>
              <p:spPr>
                <a:xfrm>
                  <a:off x="3563888" y="4221088"/>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138 Conector recto"/>
                <p:cNvCxnSpPr/>
                <p:nvPr/>
              </p:nvCxnSpPr>
              <p:spPr>
                <a:xfrm>
                  <a:off x="3563888" y="4293096"/>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0" name="139 Conector recto"/>
                <p:cNvCxnSpPr/>
                <p:nvPr/>
              </p:nvCxnSpPr>
              <p:spPr>
                <a:xfrm>
                  <a:off x="3563888" y="4365104"/>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1" name="140 Conector recto"/>
                <p:cNvCxnSpPr/>
                <p:nvPr/>
              </p:nvCxnSpPr>
              <p:spPr>
                <a:xfrm>
                  <a:off x="3563888" y="4437112"/>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2" name="141 Conector recto"/>
                <p:cNvCxnSpPr/>
                <p:nvPr/>
              </p:nvCxnSpPr>
              <p:spPr>
                <a:xfrm>
                  <a:off x="3563888" y="450912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grpSp>
          <p:grpSp>
            <p:nvGrpSpPr>
              <p:cNvPr id="12" name="44 Grupo"/>
              <p:cNvGrpSpPr/>
              <p:nvPr/>
            </p:nvGrpSpPr>
            <p:grpSpPr>
              <a:xfrm>
                <a:off x="8493862" y="4011949"/>
                <a:ext cx="352779" cy="401575"/>
                <a:chOff x="3347864" y="1988840"/>
                <a:chExt cx="1944216" cy="2736304"/>
              </a:xfrm>
              <a:solidFill>
                <a:schemeClr val="bg1"/>
              </a:solidFill>
            </p:grpSpPr>
            <p:sp>
              <p:nvSpPr>
                <p:cNvPr id="80" name="79 Rectángulo"/>
                <p:cNvSpPr/>
                <p:nvPr/>
              </p:nvSpPr>
              <p:spPr>
                <a:xfrm>
                  <a:off x="3347864" y="1988840"/>
                  <a:ext cx="1944216" cy="2736304"/>
                </a:xfrm>
                <a:prstGeom prst="rect">
                  <a:avLst/>
                </a:prstGeom>
                <a:grp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cxnSp>
              <p:nvCxnSpPr>
                <p:cNvPr id="81" name="80 Conector recto"/>
                <p:cNvCxnSpPr/>
                <p:nvPr/>
              </p:nvCxnSpPr>
              <p:spPr>
                <a:xfrm>
                  <a:off x="3995936" y="2204864"/>
                  <a:ext cx="648072" cy="0"/>
                </a:xfrm>
                <a:prstGeom prst="line">
                  <a:avLst/>
                </a:prstGeom>
                <a:grpFill/>
                <a:ln w="31750"/>
              </p:spPr>
              <p:style>
                <a:lnRef idx="1">
                  <a:schemeClr val="accent1"/>
                </a:lnRef>
                <a:fillRef idx="0">
                  <a:schemeClr val="accent1"/>
                </a:fillRef>
                <a:effectRef idx="0">
                  <a:schemeClr val="accent1"/>
                </a:effectRef>
                <a:fontRef idx="minor">
                  <a:schemeClr val="tx1"/>
                </a:fontRef>
              </p:style>
            </p:cxnSp>
            <p:grpSp>
              <p:nvGrpSpPr>
                <p:cNvPr id="14" name="81 Grupo"/>
                <p:cNvGrpSpPr/>
                <p:nvPr/>
              </p:nvGrpSpPr>
              <p:grpSpPr>
                <a:xfrm>
                  <a:off x="3707904" y="2348880"/>
                  <a:ext cx="1247564" cy="0"/>
                  <a:chOff x="3500264" y="2492896"/>
                  <a:chExt cx="1247564" cy="0"/>
                </a:xfrm>
                <a:grpFill/>
              </p:grpSpPr>
              <p:cxnSp>
                <p:nvCxnSpPr>
                  <p:cNvPr id="110" name="109 Conector recto"/>
                  <p:cNvCxnSpPr/>
                  <p:nvPr/>
                </p:nvCxnSpPr>
                <p:spPr>
                  <a:xfrm>
                    <a:off x="3500264"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111" name="110 Conector recto"/>
                  <p:cNvCxnSpPr/>
                  <p:nvPr/>
                </p:nvCxnSpPr>
                <p:spPr>
                  <a:xfrm>
                    <a:off x="4020226"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112" name="111 Conector recto"/>
                  <p:cNvCxnSpPr/>
                  <p:nvPr/>
                </p:nvCxnSpPr>
                <p:spPr>
                  <a:xfrm>
                    <a:off x="4540188"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grpSp>
            <p:cxnSp>
              <p:nvCxnSpPr>
                <p:cNvPr id="83" name="82 Conector recto"/>
                <p:cNvCxnSpPr/>
                <p:nvPr/>
              </p:nvCxnSpPr>
              <p:spPr>
                <a:xfrm>
                  <a:off x="3707904" y="2564904"/>
                  <a:ext cx="1192324" cy="0"/>
                </a:xfrm>
                <a:prstGeom prst="line">
                  <a:avLst/>
                </a:prstGeom>
                <a:grpFill/>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4" name="83 Conector recto"/>
                <p:cNvCxnSpPr/>
                <p:nvPr/>
              </p:nvCxnSpPr>
              <p:spPr>
                <a:xfrm>
                  <a:off x="3707904" y="2636912"/>
                  <a:ext cx="1192324" cy="0"/>
                </a:xfrm>
                <a:prstGeom prst="line">
                  <a:avLst/>
                </a:prstGeom>
                <a:grpFill/>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84 Conector recto"/>
                <p:cNvCxnSpPr/>
                <p:nvPr/>
              </p:nvCxnSpPr>
              <p:spPr>
                <a:xfrm>
                  <a:off x="3707904" y="2708920"/>
                  <a:ext cx="1192324" cy="0"/>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85 Conector recto"/>
                <p:cNvCxnSpPr/>
                <p:nvPr/>
              </p:nvCxnSpPr>
              <p:spPr>
                <a:xfrm>
                  <a:off x="3707904" y="2780928"/>
                  <a:ext cx="1192324" cy="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7" name="86 Conector recto"/>
                <p:cNvCxnSpPr/>
                <p:nvPr/>
              </p:nvCxnSpPr>
              <p:spPr>
                <a:xfrm>
                  <a:off x="3563888" y="292494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87 Conector recto"/>
                <p:cNvCxnSpPr/>
                <p:nvPr/>
              </p:nvCxnSpPr>
              <p:spPr>
                <a:xfrm>
                  <a:off x="3563888" y="299695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88 Conector recto"/>
                <p:cNvCxnSpPr/>
                <p:nvPr/>
              </p:nvCxnSpPr>
              <p:spPr>
                <a:xfrm>
                  <a:off x="3563888" y="3068960"/>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0" name="89 Conector recto"/>
                <p:cNvCxnSpPr/>
                <p:nvPr/>
              </p:nvCxnSpPr>
              <p:spPr>
                <a:xfrm>
                  <a:off x="3563888" y="3140968"/>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1" name="90 Conector recto"/>
                <p:cNvCxnSpPr/>
                <p:nvPr/>
              </p:nvCxnSpPr>
              <p:spPr>
                <a:xfrm>
                  <a:off x="3563888" y="3212976"/>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91 Conector recto"/>
                <p:cNvCxnSpPr/>
                <p:nvPr/>
              </p:nvCxnSpPr>
              <p:spPr>
                <a:xfrm>
                  <a:off x="3563888" y="3284984"/>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92 Conector recto"/>
                <p:cNvCxnSpPr/>
                <p:nvPr/>
              </p:nvCxnSpPr>
              <p:spPr>
                <a:xfrm>
                  <a:off x="3563888" y="3356992"/>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94" name="93 Conector recto"/>
                <p:cNvCxnSpPr/>
                <p:nvPr/>
              </p:nvCxnSpPr>
              <p:spPr>
                <a:xfrm>
                  <a:off x="3563888" y="3429000"/>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5" name="94 Conector recto"/>
                <p:cNvCxnSpPr/>
                <p:nvPr/>
              </p:nvCxnSpPr>
              <p:spPr>
                <a:xfrm>
                  <a:off x="3563888" y="3501008"/>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6" name="95 Conector recto"/>
                <p:cNvCxnSpPr/>
                <p:nvPr/>
              </p:nvCxnSpPr>
              <p:spPr>
                <a:xfrm>
                  <a:off x="3563888" y="3573016"/>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7" name="96 Conector recto"/>
                <p:cNvCxnSpPr/>
                <p:nvPr/>
              </p:nvCxnSpPr>
              <p:spPr>
                <a:xfrm>
                  <a:off x="3563888" y="3645024"/>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8" name="97 Conector recto"/>
                <p:cNvCxnSpPr/>
                <p:nvPr/>
              </p:nvCxnSpPr>
              <p:spPr>
                <a:xfrm>
                  <a:off x="3563888" y="3717032"/>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9" name="98 Conector recto"/>
                <p:cNvCxnSpPr/>
                <p:nvPr/>
              </p:nvCxnSpPr>
              <p:spPr>
                <a:xfrm>
                  <a:off x="3563888" y="378904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100" name="99 Conector recto"/>
                <p:cNvCxnSpPr/>
                <p:nvPr/>
              </p:nvCxnSpPr>
              <p:spPr>
                <a:xfrm>
                  <a:off x="3563888" y="3861048"/>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101" name="100 Conector recto"/>
                <p:cNvCxnSpPr/>
                <p:nvPr/>
              </p:nvCxnSpPr>
              <p:spPr>
                <a:xfrm>
                  <a:off x="3563888" y="3933056"/>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101 Conector recto"/>
                <p:cNvCxnSpPr/>
                <p:nvPr/>
              </p:nvCxnSpPr>
              <p:spPr>
                <a:xfrm>
                  <a:off x="3563888" y="400506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102 Conector recto"/>
                <p:cNvCxnSpPr/>
                <p:nvPr/>
              </p:nvCxnSpPr>
              <p:spPr>
                <a:xfrm>
                  <a:off x="3563888" y="407707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103 Conector recto"/>
                <p:cNvCxnSpPr/>
                <p:nvPr/>
              </p:nvCxnSpPr>
              <p:spPr>
                <a:xfrm>
                  <a:off x="3563888" y="4149080"/>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104 Conector recto"/>
                <p:cNvCxnSpPr/>
                <p:nvPr/>
              </p:nvCxnSpPr>
              <p:spPr>
                <a:xfrm>
                  <a:off x="3563888" y="4221088"/>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105 Conector recto"/>
                <p:cNvCxnSpPr/>
                <p:nvPr/>
              </p:nvCxnSpPr>
              <p:spPr>
                <a:xfrm>
                  <a:off x="3563888" y="4293096"/>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7" name="106 Conector recto"/>
                <p:cNvCxnSpPr/>
                <p:nvPr/>
              </p:nvCxnSpPr>
              <p:spPr>
                <a:xfrm>
                  <a:off x="3563888" y="4365104"/>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8" name="107 Conector recto"/>
                <p:cNvCxnSpPr/>
                <p:nvPr/>
              </p:nvCxnSpPr>
              <p:spPr>
                <a:xfrm>
                  <a:off x="3563888" y="4437112"/>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9" name="108 Conector recto"/>
                <p:cNvCxnSpPr/>
                <p:nvPr/>
              </p:nvCxnSpPr>
              <p:spPr>
                <a:xfrm>
                  <a:off x="3563888" y="450912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grpSp>
          <p:grpSp>
            <p:nvGrpSpPr>
              <p:cNvPr id="15" name="45 Grupo"/>
              <p:cNvGrpSpPr/>
              <p:nvPr/>
            </p:nvGrpSpPr>
            <p:grpSpPr>
              <a:xfrm>
                <a:off x="8349846" y="4251561"/>
                <a:ext cx="352779" cy="401575"/>
                <a:chOff x="3347864" y="1988840"/>
                <a:chExt cx="1944216" cy="2736304"/>
              </a:xfrm>
              <a:solidFill>
                <a:schemeClr val="bg1"/>
              </a:solidFill>
            </p:grpSpPr>
            <p:sp>
              <p:nvSpPr>
                <p:cNvPr id="47" name="46 Rectángulo"/>
                <p:cNvSpPr/>
                <p:nvPr/>
              </p:nvSpPr>
              <p:spPr>
                <a:xfrm>
                  <a:off x="3347864" y="1988840"/>
                  <a:ext cx="1944216" cy="2736304"/>
                </a:xfrm>
                <a:prstGeom prst="rect">
                  <a:avLst/>
                </a:prstGeom>
                <a:grp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cxnSp>
              <p:nvCxnSpPr>
                <p:cNvPr id="48" name="47 Conector recto"/>
                <p:cNvCxnSpPr/>
                <p:nvPr/>
              </p:nvCxnSpPr>
              <p:spPr>
                <a:xfrm>
                  <a:off x="3995936" y="2204864"/>
                  <a:ext cx="648072" cy="0"/>
                </a:xfrm>
                <a:prstGeom prst="line">
                  <a:avLst/>
                </a:prstGeom>
                <a:grpFill/>
                <a:ln w="31750"/>
              </p:spPr>
              <p:style>
                <a:lnRef idx="1">
                  <a:schemeClr val="accent1"/>
                </a:lnRef>
                <a:fillRef idx="0">
                  <a:schemeClr val="accent1"/>
                </a:fillRef>
                <a:effectRef idx="0">
                  <a:schemeClr val="accent1"/>
                </a:effectRef>
                <a:fontRef idx="minor">
                  <a:schemeClr val="tx1"/>
                </a:fontRef>
              </p:style>
            </p:cxnSp>
            <p:grpSp>
              <p:nvGrpSpPr>
                <p:cNvPr id="16" name="48 Grupo"/>
                <p:cNvGrpSpPr/>
                <p:nvPr/>
              </p:nvGrpSpPr>
              <p:grpSpPr>
                <a:xfrm>
                  <a:off x="3707904" y="2348880"/>
                  <a:ext cx="1247564" cy="0"/>
                  <a:chOff x="3500264" y="2492896"/>
                  <a:chExt cx="1247564" cy="0"/>
                </a:xfrm>
                <a:grpFill/>
              </p:grpSpPr>
              <p:cxnSp>
                <p:nvCxnSpPr>
                  <p:cNvPr id="77" name="76 Conector recto"/>
                  <p:cNvCxnSpPr/>
                  <p:nvPr/>
                </p:nvCxnSpPr>
                <p:spPr>
                  <a:xfrm>
                    <a:off x="3500264"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78" name="77 Conector recto"/>
                  <p:cNvCxnSpPr/>
                  <p:nvPr/>
                </p:nvCxnSpPr>
                <p:spPr>
                  <a:xfrm>
                    <a:off x="4020226"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79" name="78 Conector recto"/>
                  <p:cNvCxnSpPr/>
                  <p:nvPr/>
                </p:nvCxnSpPr>
                <p:spPr>
                  <a:xfrm>
                    <a:off x="4540188"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grpSp>
            <p:cxnSp>
              <p:nvCxnSpPr>
                <p:cNvPr id="50" name="49 Conector recto"/>
                <p:cNvCxnSpPr/>
                <p:nvPr/>
              </p:nvCxnSpPr>
              <p:spPr>
                <a:xfrm>
                  <a:off x="3707904" y="2564904"/>
                  <a:ext cx="1192324" cy="0"/>
                </a:xfrm>
                <a:prstGeom prst="line">
                  <a:avLst/>
                </a:prstGeom>
                <a:grpFill/>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50 Conector recto"/>
                <p:cNvCxnSpPr/>
                <p:nvPr/>
              </p:nvCxnSpPr>
              <p:spPr>
                <a:xfrm>
                  <a:off x="3707904" y="2636912"/>
                  <a:ext cx="1192324" cy="0"/>
                </a:xfrm>
                <a:prstGeom prst="line">
                  <a:avLst/>
                </a:prstGeom>
                <a:grpFill/>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51 Conector recto"/>
                <p:cNvCxnSpPr/>
                <p:nvPr/>
              </p:nvCxnSpPr>
              <p:spPr>
                <a:xfrm>
                  <a:off x="3707904" y="2708920"/>
                  <a:ext cx="1192324" cy="0"/>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52 Conector recto"/>
                <p:cNvCxnSpPr/>
                <p:nvPr/>
              </p:nvCxnSpPr>
              <p:spPr>
                <a:xfrm>
                  <a:off x="3707904" y="2780928"/>
                  <a:ext cx="1192324" cy="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4" name="53 Conector recto"/>
                <p:cNvCxnSpPr/>
                <p:nvPr/>
              </p:nvCxnSpPr>
              <p:spPr>
                <a:xfrm>
                  <a:off x="3563888" y="292494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54 Conector recto"/>
                <p:cNvCxnSpPr/>
                <p:nvPr/>
              </p:nvCxnSpPr>
              <p:spPr>
                <a:xfrm>
                  <a:off x="3563888" y="299695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55 Conector recto"/>
                <p:cNvCxnSpPr/>
                <p:nvPr/>
              </p:nvCxnSpPr>
              <p:spPr>
                <a:xfrm>
                  <a:off x="3563888" y="3068960"/>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56 Conector recto"/>
                <p:cNvCxnSpPr/>
                <p:nvPr/>
              </p:nvCxnSpPr>
              <p:spPr>
                <a:xfrm>
                  <a:off x="3563888" y="3140968"/>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57 Conector recto"/>
                <p:cNvCxnSpPr/>
                <p:nvPr/>
              </p:nvCxnSpPr>
              <p:spPr>
                <a:xfrm>
                  <a:off x="3563888" y="3212976"/>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58 Conector recto"/>
                <p:cNvCxnSpPr/>
                <p:nvPr/>
              </p:nvCxnSpPr>
              <p:spPr>
                <a:xfrm>
                  <a:off x="3563888" y="3284984"/>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59 Conector recto"/>
                <p:cNvCxnSpPr/>
                <p:nvPr/>
              </p:nvCxnSpPr>
              <p:spPr>
                <a:xfrm>
                  <a:off x="3563888" y="3356992"/>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61" name="60 Conector recto"/>
                <p:cNvCxnSpPr/>
                <p:nvPr/>
              </p:nvCxnSpPr>
              <p:spPr>
                <a:xfrm>
                  <a:off x="3563888" y="3429000"/>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2" name="61 Conector recto"/>
                <p:cNvCxnSpPr/>
                <p:nvPr/>
              </p:nvCxnSpPr>
              <p:spPr>
                <a:xfrm>
                  <a:off x="3563888" y="3501008"/>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62 Conector recto"/>
                <p:cNvCxnSpPr/>
                <p:nvPr/>
              </p:nvCxnSpPr>
              <p:spPr>
                <a:xfrm>
                  <a:off x="3563888" y="3573016"/>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4" name="63 Conector recto"/>
                <p:cNvCxnSpPr/>
                <p:nvPr/>
              </p:nvCxnSpPr>
              <p:spPr>
                <a:xfrm>
                  <a:off x="3563888" y="3645024"/>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5" name="64 Conector recto"/>
                <p:cNvCxnSpPr/>
                <p:nvPr/>
              </p:nvCxnSpPr>
              <p:spPr>
                <a:xfrm>
                  <a:off x="3563888" y="3717032"/>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6" name="65 Conector recto"/>
                <p:cNvCxnSpPr/>
                <p:nvPr/>
              </p:nvCxnSpPr>
              <p:spPr>
                <a:xfrm>
                  <a:off x="3563888" y="378904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67" name="66 Conector recto"/>
                <p:cNvCxnSpPr/>
                <p:nvPr/>
              </p:nvCxnSpPr>
              <p:spPr>
                <a:xfrm>
                  <a:off x="3563888" y="3861048"/>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68" name="67 Conector recto"/>
                <p:cNvCxnSpPr/>
                <p:nvPr/>
              </p:nvCxnSpPr>
              <p:spPr>
                <a:xfrm>
                  <a:off x="3563888" y="3933056"/>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68 Conector recto"/>
                <p:cNvCxnSpPr/>
                <p:nvPr/>
              </p:nvCxnSpPr>
              <p:spPr>
                <a:xfrm>
                  <a:off x="3563888" y="400506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69 Conector recto"/>
                <p:cNvCxnSpPr/>
                <p:nvPr/>
              </p:nvCxnSpPr>
              <p:spPr>
                <a:xfrm>
                  <a:off x="3563888" y="407707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70 Conector recto"/>
                <p:cNvCxnSpPr/>
                <p:nvPr/>
              </p:nvCxnSpPr>
              <p:spPr>
                <a:xfrm>
                  <a:off x="3563888" y="4149080"/>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71 Conector recto"/>
                <p:cNvCxnSpPr/>
                <p:nvPr/>
              </p:nvCxnSpPr>
              <p:spPr>
                <a:xfrm>
                  <a:off x="3563888" y="4221088"/>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72 Conector recto"/>
                <p:cNvCxnSpPr/>
                <p:nvPr/>
              </p:nvCxnSpPr>
              <p:spPr>
                <a:xfrm>
                  <a:off x="3563888" y="4293096"/>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p:nvPr/>
              </p:nvCxnSpPr>
              <p:spPr>
                <a:xfrm>
                  <a:off x="3563888" y="4365104"/>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74 Conector recto"/>
                <p:cNvCxnSpPr/>
                <p:nvPr/>
              </p:nvCxnSpPr>
              <p:spPr>
                <a:xfrm>
                  <a:off x="3563888" y="4437112"/>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75 Conector recto"/>
                <p:cNvCxnSpPr/>
                <p:nvPr/>
              </p:nvCxnSpPr>
              <p:spPr>
                <a:xfrm>
                  <a:off x="3563888" y="450912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grpSp>
        </p:grpSp>
        <p:grpSp>
          <p:nvGrpSpPr>
            <p:cNvPr id="17" name="24 Grupo"/>
            <p:cNvGrpSpPr/>
            <p:nvPr/>
          </p:nvGrpSpPr>
          <p:grpSpPr>
            <a:xfrm>
              <a:off x="7225628" y="3723814"/>
              <a:ext cx="1203730" cy="1127608"/>
              <a:chOff x="7225628" y="3723814"/>
              <a:chExt cx="1203730" cy="1127608"/>
            </a:xfrm>
          </p:grpSpPr>
          <p:sp>
            <p:nvSpPr>
              <p:cNvPr id="26" name="25 CuadroTexto"/>
              <p:cNvSpPr txBox="1"/>
              <p:nvPr/>
            </p:nvSpPr>
            <p:spPr>
              <a:xfrm>
                <a:off x="7740351" y="3723814"/>
                <a:ext cx="197099" cy="261610"/>
              </a:xfrm>
              <a:prstGeom prst="rect">
                <a:avLst/>
              </a:prstGeom>
              <a:noFill/>
            </p:spPr>
            <p:txBody>
              <a:bodyPr wrap="square" rtlCol="0">
                <a:spAutoFit/>
              </a:bodyPr>
              <a:lstStyle/>
              <a:p>
                <a:pPr algn="ctr"/>
                <a:r>
                  <a:rPr lang="es-ES" sz="1100" b="1" dirty="0" smtClean="0">
                    <a:solidFill>
                      <a:srgbClr val="FF0000"/>
                    </a:solidFill>
                  </a:rPr>
                  <a:t>5</a:t>
                </a:r>
                <a:endParaRPr lang="en-GB" sz="1100" b="1" dirty="0">
                  <a:solidFill>
                    <a:srgbClr val="FF0000"/>
                  </a:solidFill>
                </a:endParaRPr>
              </a:p>
            </p:txBody>
          </p:sp>
          <p:sp>
            <p:nvSpPr>
              <p:cNvPr id="27" name="26 CuadroTexto"/>
              <p:cNvSpPr txBox="1"/>
              <p:nvPr/>
            </p:nvSpPr>
            <p:spPr>
              <a:xfrm>
                <a:off x="7740351" y="4070214"/>
                <a:ext cx="197099" cy="261610"/>
              </a:xfrm>
              <a:prstGeom prst="rect">
                <a:avLst/>
              </a:prstGeom>
              <a:noFill/>
            </p:spPr>
            <p:txBody>
              <a:bodyPr wrap="square" rtlCol="0">
                <a:spAutoFit/>
              </a:bodyPr>
              <a:lstStyle/>
              <a:p>
                <a:pPr algn="ctr"/>
                <a:r>
                  <a:rPr lang="es-ES" sz="1100" b="1" dirty="0">
                    <a:solidFill>
                      <a:srgbClr val="FF0000"/>
                    </a:solidFill>
                  </a:rPr>
                  <a:t>4</a:t>
                </a:r>
                <a:endParaRPr lang="en-GB" sz="1100" b="1" dirty="0">
                  <a:solidFill>
                    <a:srgbClr val="FF0000"/>
                  </a:solidFill>
                </a:endParaRPr>
              </a:p>
            </p:txBody>
          </p:sp>
          <p:sp>
            <p:nvSpPr>
              <p:cNvPr id="28" name="27 CuadroTexto"/>
              <p:cNvSpPr txBox="1"/>
              <p:nvPr/>
            </p:nvSpPr>
            <p:spPr>
              <a:xfrm>
                <a:off x="7740351" y="3897014"/>
                <a:ext cx="197099" cy="261610"/>
              </a:xfrm>
              <a:prstGeom prst="rect">
                <a:avLst/>
              </a:prstGeom>
              <a:noFill/>
            </p:spPr>
            <p:txBody>
              <a:bodyPr wrap="square" rtlCol="0">
                <a:spAutoFit/>
              </a:bodyPr>
              <a:lstStyle/>
              <a:p>
                <a:pPr algn="ctr"/>
                <a:r>
                  <a:rPr lang="es-ES" sz="1100" b="1" dirty="0" smtClean="0">
                    <a:solidFill>
                      <a:srgbClr val="FF0000"/>
                    </a:solidFill>
                  </a:rPr>
                  <a:t>3</a:t>
                </a:r>
                <a:endParaRPr lang="en-GB" sz="1100" b="1" dirty="0">
                  <a:solidFill>
                    <a:srgbClr val="FF0000"/>
                  </a:solidFill>
                </a:endParaRPr>
              </a:p>
            </p:txBody>
          </p:sp>
          <p:sp>
            <p:nvSpPr>
              <p:cNvPr id="29" name="28 CuadroTexto"/>
              <p:cNvSpPr txBox="1"/>
              <p:nvPr/>
            </p:nvSpPr>
            <p:spPr>
              <a:xfrm>
                <a:off x="7740351" y="4243414"/>
                <a:ext cx="197099" cy="261610"/>
              </a:xfrm>
              <a:prstGeom prst="rect">
                <a:avLst/>
              </a:prstGeom>
              <a:noFill/>
            </p:spPr>
            <p:txBody>
              <a:bodyPr wrap="square" rtlCol="0">
                <a:spAutoFit/>
              </a:bodyPr>
              <a:lstStyle/>
              <a:p>
                <a:pPr algn="ctr"/>
                <a:r>
                  <a:rPr lang="es-ES" sz="1100" b="1" dirty="0">
                    <a:solidFill>
                      <a:srgbClr val="FF0000"/>
                    </a:solidFill>
                  </a:rPr>
                  <a:t>1</a:t>
                </a:r>
                <a:endParaRPr lang="en-GB" sz="1100" b="1" dirty="0">
                  <a:solidFill>
                    <a:srgbClr val="FF0000"/>
                  </a:solidFill>
                </a:endParaRPr>
              </a:p>
            </p:txBody>
          </p:sp>
          <p:sp>
            <p:nvSpPr>
              <p:cNvPr id="30" name="29 CuadroTexto"/>
              <p:cNvSpPr txBox="1"/>
              <p:nvPr/>
            </p:nvSpPr>
            <p:spPr>
              <a:xfrm>
                <a:off x="7740351" y="4416614"/>
                <a:ext cx="197099" cy="261610"/>
              </a:xfrm>
              <a:prstGeom prst="rect">
                <a:avLst/>
              </a:prstGeom>
              <a:noFill/>
            </p:spPr>
            <p:txBody>
              <a:bodyPr wrap="square" rtlCol="0">
                <a:spAutoFit/>
              </a:bodyPr>
              <a:lstStyle/>
              <a:p>
                <a:pPr algn="ctr"/>
                <a:r>
                  <a:rPr lang="es-ES" sz="1100" b="1" dirty="0" smtClean="0">
                    <a:solidFill>
                      <a:srgbClr val="FF0000"/>
                    </a:solidFill>
                  </a:rPr>
                  <a:t>5</a:t>
                </a:r>
                <a:endParaRPr lang="en-GB" sz="1100" b="1" dirty="0">
                  <a:solidFill>
                    <a:srgbClr val="FF0000"/>
                  </a:solidFill>
                </a:endParaRPr>
              </a:p>
            </p:txBody>
          </p:sp>
          <p:sp>
            <p:nvSpPr>
              <p:cNvPr id="31" name="30 CuadroTexto"/>
              <p:cNvSpPr txBox="1"/>
              <p:nvPr/>
            </p:nvSpPr>
            <p:spPr>
              <a:xfrm>
                <a:off x="7740351" y="4589812"/>
                <a:ext cx="197099" cy="261610"/>
              </a:xfrm>
              <a:prstGeom prst="rect">
                <a:avLst/>
              </a:prstGeom>
              <a:noFill/>
            </p:spPr>
            <p:txBody>
              <a:bodyPr wrap="square" rtlCol="0">
                <a:spAutoFit/>
              </a:bodyPr>
              <a:lstStyle/>
              <a:p>
                <a:pPr algn="ctr"/>
                <a:r>
                  <a:rPr lang="es-ES" sz="1100" b="1" dirty="0">
                    <a:solidFill>
                      <a:srgbClr val="FF0000"/>
                    </a:solidFill>
                  </a:rPr>
                  <a:t>2</a:t>
                </a:r>
                <a:endParaRPr lang="en-GB" sz="1100" b="1" dirty="0">
                  <a:solidFill>
                    <a:srgbClr val="FF0000"/>
                  </a:solidFill>
                </a:endParaRPr>
              </a:p>
            </p:txBody>
          </p:sp>
          <p:cxnSp>
            <p:nvCxnSpPr>
              <p:cNvPr id="32" name="31 Conector recto de flecha"/>
              <p:cNvCxnSpPr/>
              <p:nvPr/>
            </p:nvCxnSpPr>
            <p:spPr>
              <a:xfrm flipH="1">
                <a:off x="7236296" y="3869179"/>
                <a:ext cx="491908" cy="0"/>
              </a:xfrm>
              <a:prstGeom prst="straightConnector1">
                <a:avLst/>
              </a:prstGeom>
              <a:ln w="6350">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33" name="32 Conector recto de flecha"/>
              <p:cNvCxnSpPr/>
              <p:nvPr/>
            </p:nvCxnSpPr>
            <p:spPr>
              <a:xfrm flipH="1" flipV="1">
                <a:off x="7225628" y="4032596"/>
                <a:ext cx="514724" cy="0"/>
              </a:xfrm>
              <a:prstGeom prst="straightConnector1">
                <a:avLst/>
              </a:prstGeom>
              <a:ln w="6350">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34" name="33 Conector recto de flecha"/>
              <p:cNvCxnSpPr/>
              <p:nvPr/>
            </p:nvCxnSpPr>
            <p:spPr>
              <a:xfrm flipH="1" flipV="1">
                <a:off x="7236296" y="4370328"/>
                <a:ext cx="491908" cy="0"/>
              </a:xfrm>
              <a:prstGeom prst="straightConnector1">
                <a:avLst/>
              </a:prstGeom>
              <a:ln w="6350">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35" name="34 Conector recto de flecha"/>
              <p:cNvCxnSpPr/>
              <p:nvPr/>
            </p:nvCxnSpPr>
            <p:spPr>
              <a:xfrm flipH="1" flipV="1">
                <a:off x="7225628" y="4553763"/>
                <a:ext cx="514724" cy="0"/>
              </a:xfrm>
              <a:prstGeom prst="straightConnector1">
                <a:avLst/>
              </a:prstGeom>
              <a:ln w="6350">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36" name="35 Conector recto de flecha"/>
              <p:cNvCxnSpPr/>
              <p:nvPr/>
            </p:nvCxnSpPr>
            <p:spPr>
              <a:xfrm flipH="1" flipV="1">
                <a:off x="7225628" y="4716627"/>
                <a:ext cx="514724" cy="0"/>
              </a:xfrm>
              <a:prstGeom prst="straightConnector1">
                <a:avLst/>
              </a:prstGeom>
              <a:ln w="6350">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37" name="36 Conector recto de flecha"/>
              <p:cNvCxnSpPr/>
              <p:nvPr/>
            </p:nvCxnSpPr>
            <p:spPr>
              <a:xfrm flipH="1" flipV="1">
                <a:off x="7225628" y="4195461"/>
                <a:ext cx="514724" cy="0"/>
              </a:xfrm>
              <a:prstGeom prst="straightConnector1">
                <a:avLst/>
              </a:prstGeom>
              <a:ln w="6350">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38" name="37 Conector recto de flecha"/>
              <p:cNvCxnSpPr/>
              <p:nvPr/>
            </p:nvCxnSpPr>
            <p:spPr>
              <a:xfrm flipH="1">
                <a:off x="7937450" y="3861048"/>
                <a:ext cx="491908" cy="0"/>
              </a:xfrm>
              <a:prstGeom prst="straightConnector1">
                <a:avLst/>
              </a:prstGeom>
              <a:ln w="34925">
                <a:solidFill>
                  <a:srgbClr val="FF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38 Conector recto de flecha"/>
              <p:cNvCxnSpPr/>
              <p:nvPr/>
            </p:nvCxnSpPr>
            <p:spPr>
              <a:xfrm flipH="1" flipV="1">
                <a:off x="7914634" y="4024465"/>
                <a:ext cx="514724" cy="0"/>
              </a:xfrm>
              <a:prstGeom prst="straightConnector1">
                <a:avLst/>
              </a:prstGeom>
              <a:ln w="6350">
                <a:solidFill>
                  <a:srgbClr val="FF0000"/>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39 Conector recto de flecha"/>
              <p:cNvCxnSpPr/>
              <p:nvPr/>
            </p:nvCxnSpPr>
            <p:spPr>
              <a:xfrm flipH="1" flipV="1">
                <a:off x="7914634" y="4707219"/>
                <a:ext cx="514724" cy="3854"/>
              </a:xfrm>
              <a:prstGeom prst="straightConnector1">
                <a:avLst/>
              </a:prstGeom>
              <a:ln w="3175">
                <a:solidFill>
                  <a:srgbClr val="FF0000"/>
                </a:solidFill>
                <a:prstDash val="dash"/>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1" name="40 Conector recto de flecha"/>
              <p:cNvCxnSpPr/>
              <p:nvPr/>
            </p:nvCxnSpPr>
            <p:spPr>
              <a:xfrm flipH="1" flipV="1">
                <a:off x="7914634" y="4203163"/>
                <a:ext cx="514724" cy="0"/>
              </a:xfrm>
              <a:prstGeom prst="straightConnector1">
                <a:avLst/>
              </a:prstGeom>
              <a:ln w="22225">
                <a:solidFill>
                  <a:srgbClr val="FF0000"/>
                </a:solidFill>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42" name="41 Conector recto de flecha"/>
              <p:cNvCxnSpPr/>
              <p:nvPr/>
            </p:nvCxnSpPr>
            <p:spPr>
              <a:xfrm flipH="1">
                <a:off x="7897136" y="4551209"/>
                <a:ext cx="491908" cy="0"/>
              </a:xfrm>
              <a:prstGeom prst="straightConnector1">
                <a:avLst/>
              </a:prstGeom>
              <a:ln w="34925">
                <a:solidFill>
                  <a:srgbClr val="FF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grpSp>
      <p:sp>
        <p:nvSpPr>
          <p:cNvPr id="226" name="9 CuadroTexto"/>
          <p:cNvSpPr txBox="1"/>
          <p:nvPr/>
        </p:nvSpPr>
        <p:spPr>
          <a:xfrm>
            <a:off x="3491880" y="1700808"/>
            <a:ext cx="1656184" cy="394075"/>
          </a:xfrm>
          <a:prstGeom prst="rect">
            <a:avLst/>
          </a:prstGeom>
          <a:solidFill>
            <a:schemeClr val="accent1">
              <a:lumMod val="20000"/>
              <a:lumOff val="80000"/>
            </a:schemeClr>
          </a:solidFill>
          <a:ln w="38100">
            <a:noFill/>
          </a:ln>
        </p:spPr>
        <p:txBody>
          <a:bodyPr wrap="square" rtlCol="0">
            <a:noAutofit/>
          </a:bodyPr>
          <a:lstStyle/>
          <a:p>
            <a:pPr algn="ctr">
              <a:spcAft>
                <a:spcPts val="0"/>
              </a:spcAft>
            </a:pPr>
            <a:r>
              <a:rPr lang="en-GB" sz="2000" b="1" dirty="0" smtClean="0">
                <a:latin typeface="Calibri"/>
                <a:ea typeface="SimSun"/>
                <a:cs typeface="Times New Roman"/>
              </a:rPr>
              <a:t>SUMMARIES</a:t>
            </a:r>
          </a:p>
        </p:txBody>
      </p:sp>
      <p:sp>
        <p:nvSpPr>
          <p:cNvPr id="257" name="256 Llamada ovalada"/>
          <p:cNvSpPr/>
          <p:nvPr/>
        </p:nvSpPr>
        <p:spPr>
          <a:xfrm flipH="1">
            <a:off x="3635896" y="620688"/>
            <a:ext cx="2016224" cy="864096"/>
          </a:xfrm>
          <a:prstGeom prst="wedgeEllipseCallout">
            <a:avLst>
              <a:gd name="adj1" fmla="val -43675"/>
              <a:gd name="adj2" fmla="val 67771"/>
            </a:avLst>
          </a:prstGeom>
          <a:solidFill>
            <a:srgbClr val="0070C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How important is this sentence?</a:t>
            </a:r>
            <a:endParaRPr lang="en-GB" sz="1400" dirty="0">
              <a:solidFill>
                <a:schemeClr val="tx1"/>
              </a:solidFill>
            </a:endParaRPr>
          </a:p>
        </p:txBody>
      </p:sp>
      <p:sp>
        <p:nvSpPr>
          <p:cNvPr id="245" name="244 CuadroTexto"/>
          <p:cNvSpPr txBox="1"/>
          <p:nvPr/>
        </p:nvSpPr>
        <p:spPr>
          <a:xfrm>
            <a:off x="4572000" y="6396335"/>
            <a:ext cx="4788024" cy="461665"/>
          </a:xfrm>
          <a:prstGeom prst="rect">
            <a:avLst/>
          </a:prstGeom>
          <a:noFill/>
        </p:spPr>
        <p:txBody>
          <a:bodyPr wrap="square" rtlCol="0">
            <a:spAutoFit/>
          </a:bodyPr>
          <a:lstStyle/>
          <a:p>
            <a:r>
              <a:rPr lang="en-GB" sz="2400" b="1" dirty="0" smtClean="0"/>
              <a:t>Dr Inventor  Annotated Corpus</a:t>
            </a:r>
            <a:endParaRPr lang="en-GB" sz="2400" b="1" dirty="0"/>
          </a:p>
        </p:txBody>
      </p:sp>
      <p:pic>
        <p:nvPicPr>
          <p:cNvPr id="246" name="Picture 4" descr="http://drinventor.eu/images/logo10.jpg"/>
          <p:cNvPicPr>
            <a:picLocks noChangeAspect="1" noChangeArrowheads="1"/>
          </p:cNvPicPr>
          <p:nvPr/>
        </p:nvPicPr>
        <p:blipFill>
          <a:blip r:embed="rId7" cstate="print"/>
          <a:srcRect/>
          <a:stretch>
            <a:fillRect/>
          </a:stretch>
        </p:blipFill>
        <p:spPr bwMode="auto">
          <a:xfrm>
            <a:off x="2267744" y="6318000"/>
            <a:ext cx="652499" cy="540000"/>
          </a:xfrm>
          <a:prstGeom prst="rect">
            <a:avLst/>
          </a:prstGeom>
          <a:noFill/>
          <a:ln w="12700">
            <a:solidFill>
              <a:schemeClr val="tx2"/>
            </a:solidFill>
          </a:ln>
        </p:spPr>
      </p:pic>
      <p:pic>
        <p:nvPicPr>
          <p:cNvPr id="250" name="249 Imagen" descr="TALN VERMELL POSITIU.jpg"/>
          <p:cNvPicPr>
            <a:picLocks noChangeAspect="1"/>
          </p:cNvPicPr>
          <p:nvPr/>
        </p:nvPicPr>
        <p:blipFill>
          <a:blip r:embed="rId8" cstate="print"/>
          <a:stretch>
            <a:fillRect/>
          </a:stretch>
        </p:blipFill>
        <p:spPr>
          <a:xfrm>
            <a:off x="-36512" y="6353208"/>
            <a:ext cx="2195444" cy="504792"/>
          </a:xfrm>
          <a:prstGeom prst="rect">
            <a:avLst/>
          </a:prstGeom>
        </p:spPr>
      </p:pic>
      <p:grpSp>
        <p:nvGrpSpPr>
          <p:cNvPr id="23" name="262 Grupo"/>
          <p:cNvGrpSpPr/>
          <p:nvPr/>
        </p:nvGrpSpPr>
        <p:grpSpPr>
          <a:xfrm>
            <a:off x="0" y="2636912"/>
            <a:ext cx="4211960" cy="3456384"/>
            <a:chOff x="0" y="2636912"/>
            <a:chExt cx="4211960" cy="3456384"/>
          </a:xfrm>
        </p:grpSpPr>
        <p:grpSp>
          <p:nvGrpSpPr>
            <p:cNvPr id="24" name="11 Grupo"/>
            <p:cNvGrpSpPr/>
            <p:nvPr/>
          </p:nvGrpSpPr>
          <p:grpSpPr>
            <a:xfrm>
              <a:off x="971600" y="3717032"/>
              <a:ext cx="2506310" cy="2040985"/>
              <a:chOff x="419634" y="3699165"/>
              <a:chExt cx="2848527" cy="2724713"/>
            </a:xfrm>
          </p:grpSpPr>
          <p:grpSp>
            <p:nvGrpSpPr>
              <p:cNvPr id="25" name="198 Grupo"/>
              <p:cNvGrpSpPr/>
              <p:nvPr/>
            </p:nvGrpSpPr>
            <p:grpSpPr>
              <a:xfrm>
                <a:off x="883006" y="3699165"/>
                <a:ext cx="1942125" cy="2013707"/>
                <a:chOff x="1691680" y="1283123"/>
                <a:chExt cx="4451648" cy="4451648"/>
              </a:xfrm>
            </p:grpSpPr>
            <p:pic>
              <p:nvPicPr>
                <p:cNvPr id="296" name="Picture 2" descr="http://comerfordsclassroom.yolasite.com/resources/article%20icon.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691680" y="1283123"/>
                  <a:ext cx="4451648" cy="4451648"/>
                </a:xfrm>
                <a:prstGeom prst="rect">
                  <a:avLst/>
                </a:prstGeom>
                <a:noFill/>
                <a:extLst>
                  <a:ext uri="{909E8E84-426E-40DD-AFC4-6F175D3DCCD1}">
                    <a14:hiddenFill xmlns:a14="http://schemas.microsoft.com/office/drawing/2010/main" xmlns="">
                      <a:solidFill>
                        <a:srgbClr val="FFFFFF"/>
                      </a:solidFill>
                    </a14:hiddenFill>
                  </a:ext>
                </a:extLst>
              </p:spPr>
            </p:pic>
            <p:sp>
              <p:nvSpPr>
                <p:cNvPr id="297" name="296 Rectángulo"/>
                <p:cNvSpPr/>
                <p:nvPr/>
              </p:nvSpPr>
              <p:spPr>
                <a:xfrm>
                  <a:off x="2843808" y="3104964"/>
                  <a:ext cx="1512168" cy="180020"/>
                </a:xfrm>
                <a:prstGeom prst="rect">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98" name="297 Rectángulo"/>
                <p:cNvSpPr/>
                <p:nvPr/>
              </p:nvSpPr>
              <p:spPr>
                <a:xfrm>
                  <a:off x="2843808" y="3465004"/>
                  <a:ext cx="1512168" cy="180020"/>
                </a:xfrm>
                <a:prstGeom prst="rect">
                  <a:avLst/>
                </a:prstGeom>
                <a:solidFill>
                  <a:srgbClr val="92D05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99" name="298 Rectángulo"/>
                <p:cNvSpPr/>
                <p:nvPr/>
              </p:nvSpPr>
              <p:spPr>
                <a:xfrm>
                  <a:off x="2843808" y="3861048"/>
                  <a:ext cx="1512168" cy="180020"/>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300" name="299 Rectángulo"/>
                <p:cNvSpPr/>
                <p:nvPr/>
              </p:nvSpPr>
              <p:spPr>
                <a:xfrm>
                  <a:off x="2843808" y="4257092"/>
                  <a:ext cx="1512168" cy="180020"/>
                </a:xfrm>
                <a:prstGeom prst="rect">
                  <a:avLst/>
                </a:prstGeom>
                <a:solidFill>
                  <a:srgbClr val="FFC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301" name="300 Rectángulo"/>
                <p:cNvSpPr/>
                <p:nvPr/>
              </p:nvSpPr>
              <p:spPr>
                <a:xfrm>
                  <a:off x="2843808" y="4617132"/>
                  <a:ext cx="1512168" cy="180020"/>
                </a:xfrm>
                <a:prstGeom prst="rect">
                  <a:avLst/>
                </a:prstGeom>
                <a:solidFill>
                  <a:srgbClr val="FBA1F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302" name="301 Rectángulo"/>
                <p:cNvSpPr/>
                <p:nvPr/>
              </p:nvSpPr>
              <p:spPr>
                <a:xfrm>
                  <a:off x="2843808" y="2744924"/>
                  <a:ext cx="1512168" cy="180020"/>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grpSp>
          <p:pic>
            <p:nvPicPr>
              <p:cNvPr id="286" name="Picture 2" descr="http://comerfordsclassroom.yolasite.com/resources/article%20icon.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436690" y="5106915"/>
                <a:ext cx="717359" cy="743799"/>
              </a:xfrm>
              <a:prstGeom prst="rect">
                <a:avLst/>
              </a:prstGeom>
              <a:noFill/>
              <a:extLst>
                <a:ext uri="{909E8E84-426E-40DD-AFC4-6F175D3DCCD1}">
                  <a14:hiddenFill xmlns:a14="http://schemas.microsoft.com/office/drawing/2010/main" xmlns="">
                    <a:solidFill>
                      <a:srgbClr val="FFFFFF"/>
                    </a:solidFill>
                  </a14:hiddenFill>
                </a:ext>
              </a:extLst>
            </p:spPr>
          </p:pic>
          <p:pic>
            <p:nvPicPr>
              <p:cNvPr id="287" name="Picture 2" descr="http://comerfordsclassroom.yolasite.com/resources/article%20icon.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2321547" y="5085159"/>
                <a:ext cx="717359" cy="743799"/>
              </a:xfrm>
              <a:prstGeom prst="rect">
                <a:avLst/>
              </a:prstGeom>
              <a:noFill/>
              <a:extLst>
                <a:ext uri="{909E8E84-426E-40DD-AFC4-6F175D3DCCD1}">
                  <a14:hiddenFill xmlns:a14="http://schemas.microsoft.com/office/drawing/2010/main" xmlns="">
                    <a:solidFill>
                      <a:srgbClr val="FFFFFF"/>
                    </a:solidFill>
                  </a14:hiddenFill>
                </a:ext>
              </a:extLst>
            </p:spPr>
          </p:pic>
          <p:pic>
            <p:nvPicPr>
              <p:cNvPr id="288" name="Picture 2" descr="http://comerfordsclassroom.yolasite.com/resources/article%20icon.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1485218" y="5680079"/>
                <a:ext cx="717359" cy="743799"/>
              </a:xfrm>
              <a:prstGeom prst="rect">
                <a:avLst/>
              </a:prstGeom>
              <a:noFill/>
              <a:extLst>
                <a:ext uri="{909E8E84-426E-40DD-AFC4-6F175D3DCCD1}">
                  <a14:hiddenFill xmlns:a14="http://schemas.microsoft.com/office/drawing/2010/main" xmlns="">
                    <a:solidFill>
                      <a:srgbClr val="FFFFFF"/>
                    </a:solidFill>
                  </a14:hiddenFill>
                </a:ext>
              </a:extLst>
            </p:spPr>
          </p:pic>
          <p:pic>
            <p:nvPicPr>
              <p:cNvPr id="289" name="Picture 2" descr="http://comerfordsclassroom.yolasite.com/resources/article%20icon.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419634" y="4311109"/>
                <a:ext cx="717359" cy="743799"/>
              </a:xfrm>
              <a:prstGeom prst="rect">
                <a:avLst/>
              </a:prstGeom>
              <a:noFill/>
              <a:extLst>
                <a:ext uri="{909E8E84-426E-40DD-AFC4-6F175D3DCCD1}">
                  <a14:hiddenFill xmlns:a14="http://schemas.microsoft.com/office/drawing/2010/main" xmlns="">
                    <a:solidFill>
                      <a:srgbClr val="FFFFFF"/>
                    </a:solidFill>
                  </a14:hiddenFill>
                </a:ext>
              </a:extLst>
            </p:spPr>
          </p:pic>
          <p:pic>
            <p:nvPicPr>
              <p:cNvPr id="290" name="Picture 2" descr="http://comerfordsclassroom.yolasite.com/resources/article%20icon.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2550802" y="4296491"/>
                <a:ext cx="717359" cy="74379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91" name="290 Conector recto de flecha"/>
              <p:cNvCxnSpPr/>
              <p:nvPr/>
            </p:nvCxnSpPr>
            <p:spPr>
              <a:xfrm flipH="1" flipV="1">
                <a:off x="2143992" y="5125875"/>
                <a:ext cx="406811" cy="251991"/>
              </a:xfrm>
              <a:prstGeom prst="straightConnector1">
                <a:avLst/>
              </a:prstGeom>
              <a:ln w="19050">
                <a:solidFill>
                  <a:srgbClr val="0070C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2" name="291 Conector recto de flecha"/>
              <p:cNvCxnSpPr/>
              <p:nvPr/>
            </p:nvCxnSpPr>
            <p:spPr>
              <a:xfrm flipV="1">
                <a:off x="1004537" y="5136339"/>
                <a:ext cx="381109" cy="382560"/>
              </a:xfrm>
              <a:prstGeom prst="straightConnector1">
                <a:avLst/>
              </a:prstGeom>
              <a:ln w="19050">
                <a:solidFill>
                  <a:srgbClr val="0070C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3" name="292 Conector recto de flecha"/>
              <p:cNvCxnSpPr>
                <a:endCxn id="298" idx="1"/>
              </p:cNvCxnSpPr>
              <p:nvPr/>
            </p:nvCxnSpPr>
            <p:spPr>
              <a:xfrm>
                <a:off x="1004537" y="4671549"/>
                <a:ext cx="381109" cy="55308"/>
              </a:xfrm>
              <a:prstGeom prst="straightConnector1">
                <a:avLst/>
              </a:prstGeom>
              <a:ln w="19050">
                <a:solidFill>
                  <a:srgbClr val="0070C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4" name="293 Conector recto de flecha"/>
              <p:cNvCxnSpPr/>
              <p:nvPr/>
            </p:nvCxnSpPr>
            <p:spPr>
              <a:xfrm flipH="1">
                <a:off x="2259627" y="4668391"/>
                <a:ext cx="460429" cy="17750"/>
              </a:xfrm>
              <a:prstGeom prst="straightConnector1">
                <a:avLst/>
              </a:prstGeom>
              <a:ln w="19050">
                <a:solidFill>
                  <a:srgbClr val="0070C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5" name="294 Conector recto de flecha"/>
              <p:cNvCxnSpPr/>
              <p:nvPr/>
            </p:nvCxnSpPr>
            <p:spPr>
              <a:xfrm flipH="1" flipV="1">
                <a:off x="1825738" y="5457058"/>
                <a:ext cx="28331" cy="371900"/>
              </a:xfrm>
              <a:prstGeom prst="straightConnector1">
                <a:avLst/>
              </a:prstGeom>
              <a:ln w="19050">
                <a:solidFill>
                  <a:srgbClr val="0070C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1" name="280 Flecha abajo"/>
            <p:cNvSpPr/>
            <p:nvPr/>
          </p:nvSpPr>
          <p:spPr>
            <a:xfrm>
              <a:off x="1979712" y="2636912"/>
              <a:ext cx="282071" cy="856926"/>
            </a:xfrm>
            <a:prstGeom prst="downArrow">
              <a:avLst>
                <a:gd name="adj1" fmla="val 50000"/>
                <a:gd name="adj2" fmla="val 37411"/>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82" name="9 CuadroTexto"/>
            <p:cNvSpPr txBox="1"/>
            <p:nvPr/>
          </p:nvSpPr>
          <p:spPr>
            <a:xfrm>
              <a:off x="1475656" y="2852936"/>
              <a:ext cx="1537959" cy="368194"/>
            </a:xfrm>
            <a:prstGeom prst="rect">
              <a:avLst/>
            </a:prstGeom>
            <a:solidFill>
              <a:schemeClr val="accent1">
                <a:lumMod val="20000"/>
                <a:lumOff val="80000"/>
              </a:schemeClr>
            </a:solidFill>
            <a:ln w="38100">
              <a:noFill/>
            </a:ln>
          </p:spPr>
          <p:txBody>
            <a:bodyPr wrap="square" rtlCol="0">
              <a:noAutofit/>
            </a:bodyPr>
            <a:lstStyle/>
            <a:p>
              <a:pPr algn="ctr">
                <a:spcAft>
                  <a:spcPts val="0"/>
                </a:spcAft>
              </a:pPr>
              <a:r>
                <a:rPr lang="es-ES" sz="2000" b="1" dirty="0" smtClean="0">
                  <a:latin typeface="Calibri"/>
                  <a:ea typeface="SimSun"/>
                  <a:cs typeface="Times New Roman"/>
                </a:rPr>
                <a:t>CITATIONS</a:t>
              </a:r>
            </a:p>
          </p:txBody>
        </p:sp>
        <p:sp>
          <p:nvSpPr>
            <p:cNvPr id="283" name="282 Llamada ovalada"/>
            <p:cNvSpPr/>
            <p:nvPr/>
          </p:nvSpPr>
          <p:spPr>
            <a:xfrm>
              <a:off x="0" y="3429000"/>
              <a:ext cx="1547664" cy="612648"/>
            </a:xfrm>
            <a:prstGeom prst="wedgeEllipseCallout">
              <a:avLst>
                <a:gd name="adj1" fmla="val 37010"/>
                <a:gd name="adj2" fmla="val 72743"/>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I am USING her method</a:t>
              </a:r>
              <a:endParaRPr lang="en-GB" sz="1400" dirty="0">
                <a:solidFill>
                  <a:schemeClr val="tx1"/>
                </a:solidFill>
              </a:endParaRPr>
            </a:p>
          </p:txBody>
        </p:sp>
        <p:sp>
          <p:nvSpPr>
            <p:cNvPr id="284" name="283 Llamada ovalada"/>
            <p:cNvSpPr/>
            <p:nvPr/>
          </p:nvSpPr>
          <p:spPr>
            <a:xfrm>
              <a:off x="2520280" y="5408640"/>
              <a:ext cx="1691680" cy="684656"/>
            </a:xfrm>
            <a:prstGeom prst="wedgeEllipseCallout">
              <a:avLst>
                <a:gd name="adj1" fmla="val -66871"/>
                <a:gd name="adj2" fmla="val -2656"/>
              </a:avLst>
            </a:prstGeom>
            <a:solidFill>
              <a:srgbClr val="FF00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His approach has LIMITATIONS !</a:t>
              </a:r>
              <a:endParaRPr lang="en-GB" sz="1200" dirty="0">
                <a:solidFill>
                  <a:schemeClr val="tx1"/>
                </a:solidFill>
              </a:endParaRPr>
            </a:p>
          </p:txBody>
        </p:sp>
      </p:grpSp>
      <p:grpSp>
        <p:nvGrpSpPr>
          <p:cNvPr id="43" name="263 Grupo"/>
          <p:cNvGrpSpPr/>
          <p:nvPr/>
        </p:nvGrpSpPr>
        <p:grpSpPr>
          <a:xfrm>
            <a:off x="3131840" y="2492896"/>
            <a:ext cx="4104456" cy="2808312"/>
            <a:chOff x="3131840" y="2492896"/>
            <a:chExt cx="4104456" cy="2808312"/>
          </a:xfrm>
        </p:grpSpPr>
        <p:grpSp>
          <p:nvGrpSpPr>
            <p:cNvPr id="44" name="16 Grupo"/>
            <p:cNvGrpSpPr/>
            <p:nvPr/>
          </p:nvGrpSpPr>
          <p:grpSpPr>
            <a:xfrm>
              <a:off x="4211960" y="3165332"/>
              <a:ext cx="1940843" cy="1559812"/>
              <a:chOff x="2398675" y="3404264"/>
              <a:chExt cx="2025472" cy="2050394"/>
            </a:xfrm>
          </p:grpSpPr>
          <p:grpSp>
            <p:nvGrpSpPr>
              <p:cNvPr id="45" name="185 Grupo"/>
              <p:cNvGrpSpPr/>
              <p:nvPr/>
            </p:nvGrpSpPr>
            <p:grpSpPr>
              <a:xfrm>
                <a:off x="2398675" y="3404264"/>
                <a:ext cx="2025472" cy="2050394"/>
                <a:chOff x="1691680" y="1283123"/>
                <a:chExt cx="4451648" cy="4451648"/>
              </a:xfrm>
            </p:grpSpPr>
            <p:pic>
              <p:nvPicPr>
                <p:cNvPr id="272" name="Picture 2" descr="http://comerfordsclassroom.yolasite.com/resources/article%20icon.png"/>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691680" y="1283123"/>
                  <a:ext cx="4451648" cy="4451648"/>
                </a:xfrm>
                <a:prstGeom prst="rect">
                  <a:avLst/>
                </a:prstGeom>
                <a:noFill/>
                <a:extLst>
                  <a:ext uri="{909E8E84-426E-40DD-AFC4-6F175D3DCCD1}">
                    <a14:hiddenFill xmlns:a14="http://schemas.microsoft.com/office/drawing/2010/main" xmlns="">
                      <a:solidFill>
                        <a:srgbClr val="FFFFFF"/>
                      </a:solidFill>
                    </a14:hiddenFill>
                  </a:ext>
                </a:extLst>
              </p:spPr>
            </p:pic>
            <p:sp>
              <p:nvSpPr>
                <p:cNvPr id="273" name="272 Rectángulo"/>
                <p:cNvSpPr/>
                <p:nvPr/>
              </p:nvSpPr>
              <p:spPr>
                <a:xfrm>
                  <a:off x="2843808" y="3104964"/>
                  <a:ext cx="1512168" cy="180020"/>
                </a:xfrm>
                <a:prstGeom prst="rect">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74" name="273 Rectángulo"/>
                <p:cNvSpPr/>
                <p:nvPr/>
              </p:nvSpPr>
              <p:spPr>
                <a:xfrm>
                  <a:off x="2843808" y="3465004"/>
                  <a:ext cx="1512168" cy="180020"/>
                </a:xfrm>
                <a:prstGeom prst="rect">
                  <a:avLst/>
                </a:prstGeom>
                <a:solidFill>
                  <a:srgbClr val="92D05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75" name="274 Rectángulo"/>
                <p:cNvSpPr/>
                <p:nvPr/>
              </p:nvSpPr>
              <p:spPr>
                <a:xfrm>
                  <a:off x="2843808" y="3861048"/>
                  <a:ext cx="1512168" cy="180020"/>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76" name="275 Rectángulo"/>
                <p:cNvSpPr/>
                <p:nvPr/>
              </p:nvSpPr>
              <p:spPr>
                <a:xfrm>
                  <a:off x="2843808" y="4257092"/>
                  <a:ext cx="1512168" cy="180020"/>
                </a:xfrm>
                <a:prstGeom prst="rect">
                  <a:avLst/>
                </a:prstGeom>
                <a:solidFill>
                  <a:srgbClr val="FFC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77" name="276 Rectángulo"/>
                <p:cNvSpPr/>
                <p:nvPr/>
              </p:nvSpPr>
              <p:spPr>
                <a:xfrm>
                  <a:off x="2843808" y="4617132"/>
                  <a:ext cx="1512168" cy="180020"/>
                </a:xfrm>
                <a:prstGeom prst="rect">
                  <a:avLst/>
                </a:prstGeom>
                <a:solidFill>
                  <a:srgbClr val="FBA1F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78" name="277 Rectángulo"/>
                <p:cNvSpPr/>
                <p:nvPr/>
              </p:nvSpPr>
              <p:spPr>
                <a:xfrm>
                  <a:off x="2843808" y="2744924"/>
                  <a:ext cx="1512168" cy="180020"/>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grpSp>
          <p:sp>
            <p:nvSpPr>
              <p:cNvPr id="267" name="266 Elipse"/>
              <p:cNvSpPr/>
              <p:nvPr/>
            </p:nvSpPr>
            <p:spPr>
              <a:xfrm>
                <a:off x="2843808" y="4038348"/>
                <a:ext cx="294376" cy="13283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smtClean="0"/>
                  <a:t>A</a:t>
                </a:r>
                <a:endParaRPr lang="en-GB" sz="1200" b="1" dirty="0"/>
              </a:p>
            </p:txBody>
          </p:sp>
          <p:sp>
            <p:nvSpPr>
              <p:cNvPr id="268" name="267 Elipse"/>
              <p:cNvSpPr/>
              <p:nvPr/>
            </p:nvSpPr>
            <p:spPr>
              <a:xfrm>
                <a:off x="3185479" y="4182631"/>
                <a:ext cx="294376" cy="13283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t>D</a:t>
                </a:r>
                <a:endParaRPr lang="en-GB" sz="1200" b="1" dirty="0"/>
              </a:p>
            </p:txBody>
          </p:sp>
          <p:sp>
            <p:nvSpPr>
              <p:cNvPr id="269" name="268 Elipse"/>
              <p:cNvSpPr/>
              <p:nvPr/>
            </p:nvSpPr>
            <p:spPr>
              <a:xfrm>
                <a:off x="2858564" y="4395566"/>
                <a:ext cx="294376" cy="13283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smtClean="0"/>
                  <a:t>N</a:t>
                </a:r>
                <a:endParaRPr lang="en-GB" sz="1200" b="1" dirty="0"/>
              </a:p>
            </p:txBody>
          </p:sp>
          <p:sp>
            <p:nvSpPr>
              <p:cNvPr id="270" name="269 Elipse"/>
              <p:cNvSpPr/>
              <p:nvPr/>
            </p:nvSpPr>
            <p:spPr>
              <a:xfrm>
                <a:off x="3005752" y="4719102"/>
                <a:ext cx="294376" cy="13283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smtClean="0"/>
                  <a:t>C</a:t>
                </a:r>
                <a:endParaRPr lang="en-GB" sz="1200" b="1" dirty="0"/>
              </a:p>
            </p:txBody>
          </p:sp>
          <p:sp>
            <p:nvSpPr>
              <p:cNvPr id="271" name="270 Elipse"/>
              <p:cNvSpPr/>
              <p:nvPr/>
            </p:nvSpPr>
            <p:spPr>
              <a:xfrm>
                <a:off x="3203848" y="4880342"/>
                <a:ext cx="294376" cy="13283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smtClean="0"/>
                  <a:t>L</a:t>
                </a:r>
                <a:endParaRPr lang="en-GB" sz="1200" b="1" dirty="0"/>
              </a:p>
            </p:txBody>
          </p:sp>
        </p:grpSp>
        <p:sp>
          <p:nvSpPr>
            <p:cNvPr id="262" name="261 Flecha abajo"/>
            <p:cNvSpPr/>
            <p:nvPr/>
          </p:nvSpPr>
          <p:spPr>
            <a:xfrm rot="18213904" flipH="1">
              <a:off x="3941611" y="1978581"/>
              <a:ext cx="279817" cy="1855767"/>
            </a:xfrm>
            <a:prstGeom prst="downArrow">
              <a:avLst>
                <a:gd name="adj1" fmla="val 50000"/>
                <a:gd name="adj2" fmla="val 37411"/>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63" name="9 CuadroTexto"/>
            <p:cNvSpPr txBox="1"/>
            <p:nvPr/>
          </p:nvSpPr>
          <p:spPr>
            <a:xfrm>
              <a:off x="3131840" y="2564904"/>
              <a:ext cx="1944216" cy="576064"/>
            </a:xfrm>
            <a:prstGeom prst="rect">
              <a:avLst/>
            </a:prstGeom>
            <a:solidFill>
              <a:schemeClr val="accent1">
                <a:lumMod val="20000"/>
                <a:lumOff val="80000"/>
              </a:schemeClr>
            </a:solidFill>
            <a:ln w="38100">
              <a:noFill/>
            </a:ln>
          </p:spPr>
          <p:txBody>
            <a:bodyPr wrap="square" rtlCol="0">
              <a:noAutofit/>
            </a:bodyPr>
            <a:lstStyle/>
            <a:p>
              <a:pPr algn="ctr">
                <a:spcAft>
                  <a:spcPts val="0"/>
                </a:spcAft>
              </a:pPr>
              <a:r>
                <a:rPr lang="en-GB" sz="2000" b="1" dirty="0" smtClean="0">
                  <a:latin typeface="Calibri"/>
                  <a:ea typeface="SimSun"/>
                  <a:cs typeface="Times New Roman"/>
                </a:rPr>
                <a:t>RHETORICAL</a:t>
              </a:r>
            </a:p>
            <a:p>
              <a:pPr algn="ctr">
                <a:spcAft>
                  <a:spcPts val="0"/>
                </a:spcAft>
                <a:buNone/>
              </a:pPr>
              <a:r>
                <a:rPr lang="en-GB" sz="2000" b="1" dirty="0" smtClean="0">
                  <a:latin typeface="Calibri"/>
                  <a:ea typeface="SimSun"/>
                  <a:cs typeface="Times New Roman"/>
                </a:rPr>
                <a:t>INFORMATION</a:t>
              </a:r>
            </a:p>
          </p:txBody>
        </p:sp>
        <p:sp>
          <p:nvSpPr>
            <p:cNvPr id="264" name="263 Llamada ovalada"/>
            <p:cNvSpPr/>
            <p:nvPr/>
          </p:nvSpPr>
          <p:spPr>
            <a:xfrm>
              <a:off x="5004048" y="2492896"/>
              <a:ext cx="2232248" cy="720080"/>
            </a:xfrm>
            <a:prstGeom prst="wedgeEllipseCallout">
              <a:avLst>
                <a:gd name="adj1" fmla="val -42403"/>
                <a:gd name="adj2" fmla="val 106341"/>
              </a:avLst>
            </a:prstGeom>
            <a:solidFill>
              <a:srgbClr val="0070C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What is the CHALLENGE faced by the author(s)?</a:t>
              </a:r>
              <a:endParaRPr lang="en-GB" sz="1200" dirty="0">
                <a:solidFill>
                  <a:schemeClr val="tx1"/>
                </a:solidFill>
              </a:endParaRPr>
            </a:p>
          </p:txBody>
        </p:sp>
        <p:sp>
          <p:nvSpPr>
            <p:cNvPr id="265" name="264 Llamada ovalada"/>
            <p:cNvSpPr/>
            <p:nvPr/>
          </p:nvSpPr>
          <p:spPr>
            <a:xfrm>
              <a:off x="5004048" y="4581128"/>
              <a:ext cx="1728192" cy="720080"/>
            </a:xfrm>
            <a:prstGeom prst="wedgeEllipseCallout">
              <a:avLst>
                <a:gd name="adj1" fmla="val -48357"/>
                <a:gd name="adj2" fmla="val -66571"/>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What  is the OUTCOME of the experiment</a:t>
              </a:r>
              <a:endParaRPr lang="en-GB" sz="1200" dirty="0"/>
            </a:p>
          </p:txBody>
        </p:sp>
      </p:grpSp>
      <p:pic>
        <p:nvPicPr>
          <p:cNvPr id="251" name="Picture 4" descr="Beatriz Fisas Elizalde's picture"/>
          <p:cNvPicPr>
            <a:picLocks noChangeAspect="1" noChangeArrowheads="1"/>
          </p:cNvPicPr>
          <p:nvPr/>
        </p:nvPicPr>
        <p:blipFill>
          <a:blip r:embed="rId11" cstate="print"/>
          <a:srcRect/>
          <a:stretch>
            <a:fillRect/>
          </a:stretch>
        </p:blipFill>
        <p:spPr bwMode="auto">
          <a:xfrm>
            <a:off x="7452320" y="44623"/>
            <a:ext cx="720080" cy="720081"/>
          </a:xfrm>
          <a:prstGeom prst="rect">
            <a:avLst/>
          </a:prstGeom>
          <a:noFill/>
        </p:spPr>
      </p:pic>
      <p:pic>
        <p:nvPicPr>
          <p:cNvPr id="252" name="Picture 6" descr="Francesco Ronzano's picture"/>
          <p:cNvPicPr>
            <a:picLocks noChangeAspect="1" noChangeArrowheads="1"/>
          </p:cNvPicPr>
          <p:nvPr/>
        </p:nvPicPr>
        <p:blipFill>
          <a:blip r:embed="rId12" cstate="print"/>
          <a:srcRect/>
          <a:stretch>
            <a:fillRect/>
          </a:stretch>
        </p:blipFill>
        <p:spPr bwMode="auto">
          <a:xfrm>
            <a:off x="8423921" y="44624"/>
            <a:ext cx="720079" cy="720080"/>
          </a:xfrm>
          <a:prstGeom prst="rect">
            <a:avLst/>
          </a:prstGeom>
          <a:noFill/>
        </p:spPr>
      </p:pic>
      <p:sp>
        <p:nvSpPr>
          <p:cNvPr id="254" name="253 Rectángulo"/>
          <p:cNvSpPr/>
          <p:nvPr/>
        </p:nvSpPr>
        <p:spPr>
          <a:xfrm>
            <a:off x="7487816" y="2924944"/>
            <a:ext cx="1656184" cy="36004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5: Very Relevant</a:t>
            </a:r>
            <a:endParaRPr lang="en-US" sz="1400" b="1" dirty="0">
              <a:solidFill>
                <a:schemeClr val="tx1"/>
              </a:solidFill>
            </a:endParaRPr>
          </a:p>
        </p:txBody>
      </p:sp>
      <p:sp>
        <p:nvSpPr>
          <p:cNvPr id="255" name="254 Rectángulo"/>
          <p:cNvSpPr/>
          <p:nvPr/>
        </p:nvSpPr>
        <p:spPr>
          <a:xfrm>
            <a:off x="7452200" y="4226994"/>
            <a:ext cx="1656304" cy="35413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2: Shouldn't be included</a:t>
            </a:r>
            <a:endParaRPr lang="en-US" sz="1400" b="1" dirty="0">
              <a:solidFill>
                <a:schemeClr val="tx1"/>
              </a:solidFill>
            </a:endParaRPr>
          </a:p>
        </p:txBody>
      </p:sp>
      <p:sp>
        <p:nvSpPr>
          <p:cNvPr id="256" name="255 Rectángulo"/>
          <p:cNvSpPr/>
          <p:nvPr/>
        </p:nvSpPr>
        <p:spPr>
          <a:xfrm>
            <a:off x="7452200" y="3789040"/>
            <a:ext cx="1656304" cy="35413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3: Could be included</a:t>
            </a:r>
            <a:endParaRPr lang="en-US" sz="1400" b="1" dirty="0">
              <a:solidFill>
                <a:schemeClr val="tx1"/>
              </a:solidFill>
            </a:endParaRPr>
          </a:p>
        </p:txBody>
      </p:sp>
      <p:sp>
        <p:nvSpPr>
          <p:cNvPr id="258" name="257 Rectángulo"/>
          <p:cNvSpPr/>
          <p:nvPr/>
        </p:nvSpPr>
        <p:spPr>
          <a:xfrm>
            <a:off x="7452200" y="3362898"/>
            <a:ext cx="1656184" cy="36004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4:  Relevant</a:t>
            </a:r>
            <a:endParaRPr lang="en-US" sz="1400" b="1" dirty="0">
              <a:solidFill>
                <a:schemeClr val="tx1"/>
              </a:solidFill>
            </a:endParaRPr>
          </a:p>
        </p:txBody>
      </p:sp>
      <p:sp>
        <p:nvSpPr>
          <p:cNvPr id="261" name="260 Rectángulo"/>
          <p:cNvSpPr/>
          <p:nvPr/>
        </p:nvSpPr>
        <p:spPr>
          <a:xfrm>
            <a:off x="7452200" y="4659042"/>
            <a:ext cx="1656304" cy="35413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1: Totally irrelevant</a:t>
            </a:r>
            <a:endParaRPr lang="en-US" sz="1400" b="1" dirty="0">
              <a:solidFill>
                <a:schemeClr val="tx1"/>
              </a:solidFill>
            </a:endParaRPr>
          </a:p>
        </p:txBody>
      </p:sp>
      <p:sp>
        <p:nvSpPr>
          <p:cNvPr id="266" name="265 CuadroTexto"/>
          <p:cNvSpPr txBox="1"/>
          <p:nvPr/>
        </p:nvSpPr>
        <p:spPr>
          <a:xfrm>
            <a:off x="3384376" y="44624"/>
            <a:ext cx="2843808" cy="369332"/>
          </a:xfrm>
          <a:prstGeom prst="rect">
            <a:avLst/>
          </a:prstGeom>
          <a:noFill/>
        </p:spPr>
        <p:txBody>
          <a:bodyPr wrap="square" rtlCol="0">
            <a:spAutoFit/>
          </a:bodyPr>
          <a:lstStyle/>
          <a:p>
            <a:r>
              <a:rPr lang="es-ES" b="1" dirty="0" smtClean="0"/>
              <a:t>(</a:t>
            </a:r>
            <a:r>
              <a:rPr lang="es-ES" b="1" dirty="0" err="1" smtClean="0"/>
              <a:t>Fisas</a:t>
            </a:r>
            <a:r>
              <a:rPr lang="es-ES" b="1" dirty="0" smtClean="0"/>
              <a:t> et al., 2016) </a:t>
            </a:r>
            <a:r>
              <a:rPr lang="es-ES" b="1" dirty="0" err="1" smtClean="0"/>
              <a:t>LREC</a:t>
            </a:r>
            <a:endParaRPr lang="es-ES" b="1" dirty="0"/>
          </a:p>
        </p:txBody>
      </p:sp>
    </p:spTree>
    <p:extLst>
      <p:ext uri="{BB962C8B-B14F-4D97-AF65-F5344CB8AC3E}">
        <p14:creationId xmlns:p14="http://schemas.microsoft.com/office/powerpoint/2010/main" xmlns="" val="3791146564"/>
      </p:ext>
    </p:extLst>
  </p:cSld>
  <p:clrMapOvr>
    <a:masterClrMapping/>
  </p:clrMapOvr>
  <mc:AlternateContent xmlns:mc="http://schemas.openxmlformats.org/markup-compatibility/2006">
    <mc:Choice xmlns:p14="http://schemas.microsoft.com/office/powerpoint/2010/main" xmlns="" Requires="p14">
      <p:transition spd="slow" p14:dur="2000" advTm="34665"/>
    </mc:Choice>
    <mc:Fallback>
      <p:transition spd="slow" advTm="34665"/>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18 CuadroTexto"/>
          <p:cNvSpPr txBox="1"/>
          <p:nvPr/>
        </p:nvSpPr>
        <p:spPr>
          <a:xfrm>
            <a:off x="5979451" y="5152098"/>
            <a:ext cx="128598" cy="187310"/>
          </a:xfrm>
          <a:prstGeom prst="rect">
            <a:avLst/>
          </a:prstGeom>
          <a:noFill/>
        </p:spPr>
        <p:txBody>
          <a:bodyPr wrap="square" rtlCol="0">
            <a:spAutoFit/>
          </a:bodyPr>
          <a:lstStyle/>
          <a:p>
            <a:r>
              <a:rPr lang="es-ES" sz="1000" dirty="0" smtClean="0">
                <a:solidFill>
                  <a:srgbClr val="0070C0"/>
                </a:solidFill>
              </a:rPr>
              <a:t>.</a:t>
            </a:r>
          </a:p>
        </p:txBody>
      </p:sp>
      <p:grpSp>
        <p:nvGrpSpPr>
          <p:cNvPr id="2" name="266 Grupo"/>
          <p:cNvGrpSpPr/>
          <p:nvPr/>
        </p:nvGrpSpPr>
        <p:grpSpPr>
          <a:xfrm>
            <a:off x="107504" y="44624"/>
            <a:ext cx="3096344" cy="3185403"/>
            <a:chOff x="107504" y="44624"/>
            <a:chExt cx="3096344" cy="3185403"/>
          </a:xfrm>
        </p:grpSpPr>
        <p:sp>
          <p:nvSpPr>
            <p:cNvPr id="235" name="234 Flecha izquierda y derecha"/>
            <p:cNvSpPr/>
            <p:nvPr/>
          </p:nvSpPr>
          <p:spPr>
            <a:xfrm rot="16200000">
              <a:off x="2021823" y="1154641"/>
              <a:ext cx="546268" cy="34245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 name="257 Grupo"/>
            <p:cNvGrpSpPr/>
            <p:nvPr/>
          </p:nvGrpSpPr>
          <p:grpSpPr>
            <a:xfrm>
              <a:off x="107504" y="44624"/>
              <a:ext cx="3096344" cy="3185403"/>
              <a:chOff x="107504" y="44624"/>
              <a:chExt cx="3096344" cy="3185403"/>
            </a:xfrm>
          </p:grpSpPr>
          <p:pic>
            <p:nvPicPr>
              <p:cNvPr id="217" name="Picture 2" descr="http://comerfordsclassroom.yolasite.com/resources/article%20icon.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7504" y="260648"/>
                <a:ext cx="1417633" cy="1091497"/>
              </a:xfrm>
              <a:prstGeom prst="rect">
                <a:avLst/>
              </a:prstGeom>
              <a:noFill/>
              <a:extLst>
                <a:ext uri="{909E8E84-426E-40DD-AFC4-6F175D3DCCD1}">
                  <a14:hiddenFill xmlns:a14="http://schemas.microsoft.com/office/drawing/2010/main" xmlns="">
                    <a:solidFill>
                      <a:srgbClr val="FFFFFF"/>
                    </a:solidFill>
                  </a14:hiddenFill>
                </a:ext>
              </a:extLst>
            </p:spPr>
          </p:pic>
          <p:pic>
            <p:nvPicPr>
              <p:cNvPr id="2053" name="Picture 5" descr="C:\Program Files (x86)\Microsoft Office\MEDIA\CAGCAT10\j0195384.wmf"/>
              <p:cNvPicPr>
                <a:picLocks noChangeAspect="1" noChangeArrowheads="1"/>
              </p:cNvPicPr>
              <p:nvPr/>
            </p:nvPicPr>
            <p:blipFill>
              <a:blip r:embed="rId4" cstate="print"/>
              <a:srcRect/>
              <a:stretch>
                <a:fillRect/>
              </a:stretch>
            </p:blipFill>
            <p:spPr bwMode="auto">
              <a:xfrm>
                <a:off x="1763688" y="44624"/>
                <a:ext cx="897941" cy="916686"/>
              </a:xfrm>
              <a:prstGeom prst="rect">
                <a:avLst/>
              </a:prstGeom>
              <a:noFill/>
            </p:spPr>
          </p:pic>
          <p:pic>
            <p:nvPicPr>
              <p:cNvPr id="2054" name="Picture 6" descr="C:\Program Files (x86)\Microsoft Office\MEDIA\CAGCAT10\j0292020.wmf"/>
              <p:cNvPicPr>
                <a:picLocks noChangeAspect="1" noChangeArrowheads="1"/>
              </p:cNvPicPr>
              <p:nvPr/>
            </p:nvPicPr>
            <p:blipFill>
              <a:blip r:embed="rId5" cstate="print"/>
              <a:srcRect/>
              <a:stretch>
                <a:fillRect/>
              </a:stretch>
            </p:blipFill>
            <p:spPr bwMode="auto">
              <a:xfrm>
                <a:off x="107504" y="2204864"/>
                <a:ext cx="1080120" cy="1025163"/>
              </a:xfrm>
              <a:prstGeom prst="rect">
                <a:avLst/>
              </a:prstGeom>
              <a:noFill/>
            </p:spPr>
          </p:pic>
          <p:sp>
            <p:nvSpPr>
              <p:cNvPr id="233" name="232 Rectángulo"/>
              <p:cNvSpPr/>
              <p:nvPr/>
            </p:nvSpPr>
            <p:spPr>
              <a:xfrm>
                <a:off x="1547664" y="162880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s-ES" sz="1200" dirty="0" err="1" smtClean="0">
                    <a:solidFill>
                      <a:schemeClr val="tx1"/>
                    </a:solidFill>
                  </a:rPr>
                  <a:t>ANNOTE</a:t>
                </a:r>
                <a:endParaRPr lang="es-ES" sz="1200" dirty="0" smtClean="0">
                  <a:solidFill>
                    <a:schemeClr val="tx1"/>
                  </a:solidFill>
                </a:endParaRPr>
              </a:p>
              <a:p>
                <a:pPr algn="ctr">
                  <a:buNone/>
                </a:pPr>
                <a:r>
                  <a:rPr lang="es-ES" sz="1200" dirty="0" smtClean="0">
                    <a:solidFill>
                      <a:schemeClr val="tx1"/>
                    </a:solidFill>
                  </a:rPr>
                  <a:t>(Web-</a:t>
                </a:r>
                <a:r>
                  <a:rPr lang="es-ES" sz="1200" dirty="0" err="1" smtClean="0">
                    <a:solidFill>
                      <a:schemeClr val="tx1"/>
                    </a:solidFill>
                  </a:rPr>
                  <a:t>based</a:t>
                </a:r>
                <a:r>
                  <a:rPr lang="es-ES" sz="1200" dirty="0" smtClean="0">
                    <a:solidFill>
                      <a:schemeClr val="tx1"/>
                    </a:solidFill>
                  </a:rPr>
                  <a:t> </a:t>
                </a:r>
                <a:r>
                  <a:rPr lang="es-ES" sz="1200" dirty="0" err="1" smtClean="0">
                    <a:solidFill>
                      <a:schemeClr val="tx1"/>
                    </a:solidFill>
                  </a:rPr>
                  <a:t>Collaborative</a:t>
                </a:r>
                <a:r>
                  <a:rPr lang="es-ES" sz="1200" dirty="0" smtClean="0">
                    <a:solidFill>
                      <a:schemeClr val="tx1"/>
                    </a:solidFill>
                  </a:rPr>
                  <a:t> </a:t>
                </a:r>
                <a:r>
                  <a:rPr lang="es-ES" sz="1200" dirty="0" err="1" smtClean="0">
                    <a:solidFill>
                      <a:schemeClr val="tx1"/>
                    </a:solidFill>
                  </a:rPr>
                  <a:t>Annotation</a:t>
                </a:r>
                <a:r>
                  <a:rPr lang="es-ES" sz="1200" dirty="0" smtClean="0">
                    <a:solidFill>
                      <a:schemeClr val="tx1"/>
                    </a:solidFill>
                  </a:rPr>
                  <a:t> </a:t>
                </a:r>
                <a:r>
                  <a:rPr lang="es-ES" sz="1200" dirty="0" err="1" smtClean="0">
                    <a:solidFill>
                      <a:schemeClr val="tx1"/>
                    </a:solidFill>
                  </a:rPr>
                  <a:t>Tool</a:t>
                </a:r>
                <a:r>
                  <a:rPr lang="es-ES" sz="1200" dirty="0" smtClean="0">
                    <a:solidFill>
                      <a:schemeClr val="tx1"/>
                    </a:solidFill>
                  </a:rPr>
                  <a:t>)</a:t>
                </a:r>
                <a:endParaRPr lang="es-ES" sz="1200" dirty="0">
                  <a:solidFill>
                    <a:schemeClr val="tx1"/>
                  </a:solidFill>
                </a:endParaRPr>
              </a:p>
            </p:txBody>
          </p:sp>
          <p:sp>
            <p:nvSpPr>
              <p:cNvPr id="234" name="233 Flecha izquierda y derecha"/>
              <p:cNvSpPr/>
              <p:nvPr/>
            </p:nvSpPr>
            <p:spPr>
              <a:xfrm rot="19721102">
                <a:off x="803712" y="2079391"/>
                <a:ext cx="735214" cy="39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4" name="243 Flecha abajo"/>
              <p:cNvSpPr/>
              <p:nvPr/>
            </p:nvSpPr>
            <p:spPr>
              <a:xfrm rot="19015251">
                <a:off x="1148857" y="1121862"/>
                <a:ext cx="383867" cy="4597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4" name="261 Grupo"/>
          <p:cNvGrpSpPr/>
          <p:nvPr/>
        </p:nvGrpSpPr>
        <p:grpSpPr>
          <a:xfrm>
            <a:off x="3203848" y="1052736"/>
            <a:ext cx="5144225" cy="1420805"/>
            <a:chOff x="3203848" y="1052736"/>
            <a:chExt cx="5144225" cy="1420805"/>
          </a:xfrm>
        </p:grpSpPr>
        <p:sp>
          <p:nvSpPr>
            <p:cNvPr id="13" name="12 Flecha abajo"/>
            <p:cNvSpPr/>
            <p:nvPr/>
          </p:nvSpPr>
          <p:spPr>
            <a:xfrm rot="16200000">
              <a:off x="4244007" y="732656"/>
              <a:ext cx="295947" cy="2376266"/>
            </a:xfrm>
            <a:prstGeom prst="downArrow">
              <a:avLst>
                <a:gd name="adj1" fmla="val 50000"/>
                <a:gd name="adj2" fmla="val 37411"/>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grpSp>
          <p:nvGrpSpPr>
            <p:cNvPr id="5" name="19 Grupo"/>
            <p:cNvGrpSpPr/>
            <p:nvPr/>
          </p:nvGrpSpPr>
          <p:grpSpPr>
            <a:xfrm>
              <a:off x="5292080" y="1052736"/>
              <a:ext cx="3055993" cy="1420805"/>
              <a:chOff x="6063273" y="3185694"/>
              <a:chExt cx="3189247" cy="2013707"/>
            </a:xfrm>
          </p:grpSpPr>
          <p:grpSp>
            <p:nvGrpSpPr>
              <p:cNvPr id="6" name="22 Grupo"/>
              <p:cNvGrpSpPr/>
              <p:nvPr/>
            </p:nvGrpSpPr>
            <p:grpSpPr>
              <a:xfrm>
                <a:off x="6063273" y="3185694"/>
                <a:ext cx="1942125" cy="2013707"/>
                <a:chOff x="883006" y="3699165"/>
                <a:chExt cx="1942125" cy="2013707"/>
              </a:xfrm>
            </p:grpSpPr>
            <p:pic>
              <p:nvPicPr>
                <p:cNvPr id="179" name="Picture 2" descr="http://comerfordsclassroom.yolasite.com/resources/article%20icon.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83006" y="3699165"/>
                  <a:ext cx="1942125" cy="2013707"/>
                </a:xfrm>
                <a:prstGeom prst="rect">
                  <a:avLst/>
                </a:prstGeom>
                <a:noFill/>
                <a:extLst>
                  <a:ext uri="{909E8E84-426E-40DD-AFC4-6F175D3DCCD1}">
                    <a14:hiddenFill xmlns:a14="http://schemas.microsoft.com/office/drawing/2010/main" xmlns="">
                      <a:solidFill>
                        <a:srgbClr val="FFFFFF"/>
                      </a:solidFill>
                    </a14:hiddenFill>
                  </a:ext>
                </a:extLst>
              </p:spPr>
            </p:pic>
            <p:sp>
              <p:nvSpPr>
                <p:cNvPr id="180" name="179 Rectángulo"/>
                <p:cNvSpPr/>
                <p:nvPr/>
              </p:nvSpPr>
              <p:spPr>
                <a:xfrm>
                  <a:off x="1385646" y="4523276"/>
                  <a:ext cx="659715" cy="81432"/>
                </a:xfrm>
                <a:prstGeom prst="rect">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81" name="180 Rectángulo"/>
                <p:cNvSpPr/>
                <p:nvPr/>
              </p:nvSpPr>
              <p:spPr>
                <a:xfrm>
                  <a:off x="1385646" y="4686141"/>
                  <a:ext cx="659715" cy="81432"/>
                </a:xfrm>
                <a:prstGeom prst="rect">
                  <a:avLst/>
                </a:prstGeom>
                <a:solidFill>
                  <a:srgbClr val="92D05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82" name="181 Rectángulo"/>
                <p:cNvSpPr/>
                <p:nvPr/>
              </p:nvSpPr>
              <p:spPr>
                <a:xfrm>
                  <a:off x="1385646" y="4865292"/>
                  <a:ext cx="659715" cy="81432"/>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83" name="182 Rectángulo"/>
                <p:cNvSpPr/>
                <p:nvPr/>
              </p:nvSpPr>
              <p:spPr>
                <a:xfrm>
                  <a:off x="1385646" y="5044443"/>
                  <a:ext cx="659715" cy="81432"/>
                </a:xfrm>
                <a:prstGeom prst="rect">
                  <a:avLst/>
                </a:prstGeom>
                <a:solidFill>
                  <a:srgbClr val="FFC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84" name="183 Rectángulo"/>
                <p:cNvSpPr/>
                <p:nvPr/>
              </p:nvSpPr>
              <p:spPr>
                <a:xfrm>
                  <a:off x="1385646" y="5207307"/>
                  <a:ext cx="659715" cy="81432"/>
                </a:xfrm>
                <a:prstGeom prst="rect">
                  <a:avLst/>
                </a:prstGeom>
                <a:solidFill>
                  <a:srgbClr val="FBA1F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85" name="184 Rectángulo"/>
                <p:cNvSpPr/>
                <p:nvPr/>
              </p:nvSpPr>
              <p:spPr>
                <a:xfrm>
                  <a:off x="1385646" y="4360412"/>
                  <a:ext cx="659715" cy="81432"/>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grpSp>
          <p:grpSp>
            <p:nvGrpSpPr>
              <p:cNvPr id="7" name="23 Grupo"/>
              <p:cNvGrpSpPr/>
              <p:nvPr/>
            </p:nvGrpSpPr>
            <p:grpSpPr>
              <a:xfrm>
                <a:off x="8493862" y="3650786"/>
                <a:ext cx="758658" cy="1074358"/>
                <a:chOff x="8349846" y="3578778"/>
                <a:chExt cx="758658" cy="1074358"/>
              </a:xfrm>
            </p:grpSpPr>
            <p:grpSp>
              <p:nvGrpSpPr>
                <p:cNvPr id="8" name="42 Grupo"/>
                <p:cNvGrpSpPr/>
                <p:nvPr/>
              </p:nvGrpSpPr>
              <p:grpSpPr>
                <a:xfrm>
                  <a:off x="8755725" y="3578778"/>
                  <a:ext cx="352779" cy="401575"/>
                  <a:chOff x="3347864" y="1988840"/>
                  <a:chExt cx="1944216" cy="2736304"/>
                </a:xfrm>
                <a:solidFill>
                  <a:schemeClr val="bg1"/>
                </a:solidFill>
              </p:grpSpPr>
              <p:sp>
                <p:nvSpPr>
                  <p:cNvPr id="146" name="145 Rectángulo"/>
                  <p:cNvSpPr/>
                  <p:nvPr/>
                </p:nvSpPr>
                <p:spPr>
                  <a:xfrm>
                    <a:off x="3347864" y="1988840"/>
                    <a:ext cx="1944216" cy="2736304"/>
                  </a:xfrm>
                  <a:prstGeom prst="rect">
                    <a:avLst/>
                  </a:prstGeom>
                  <a:grp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cxnSp>
                <p:nvCxnSpPr>
                  <p:cNvPr id="147" name="146 Conector recto"/>
                  <p:cNvCxnSpPr/>
                  <p:nvPr/>
                </p:nvCxnSpPr>
                <p:spPr>
                  <a:xfrm>
                    <a:off x="3995936" y="2204864"/>
                    <a:ext cx="648072" cy="0"/>
                  </a:xfrm>
                  <a:prstGeom prst="line">
                    <a:avLst/>
                  </a:prstGeom>
                  <a:grpFill/>
                  <a:ln w="31750"/>
                </p:spPr>
                <p:style>
                  <a:lnRef idx="1">
                    <a:schemeClr val="accent1"/>
                  </a:lnRef>
                  <a:fillRef idx="0">
                    <a:schemeClr val="accent1"/>
                  </a:fillRef>
                  <a:effectRef idx="0">
                    <a:schemeClr val="accent1"/>
                  </a:effectRef>
                  <a:fontRef idx="minor">
                    <a:schemeClr val="tx1"/>
                  </a:fontRef>
                </p:style>
              </p:cxnSp>
              <p:grpSp>
                <p:nvGrpSpPr>
                  <p:cNvPr id="9" name="147 Grupo"/>
                  <p:cNvGrpSpPr/>
                  <p:nvPr/>
                </p:nvGrpSpPr>
                <p:grpSpPr>
                  <a:xfrm>
                    <a:off x="3707904" y="2348880"/>
                    <a:ext cx="1247564" cy="0"/>
                    <a:chOff x="3500264" y="2492896"/>
                    <a:chExt cx="1247564" cy="0"/>
                  </a:xfrm>
                  <a:grpFill/>
                </p:grpSpPr>
                <p:cxnSp>
                  <p:nvCxnSpPr>
                    <p:cNvPr id="176" name="175 Conector recto"/>
                    <p:cNvCxnSpPr/>
                    <p:nvPr/>
                  </p:nvCxnSpPr>
                  <p:spPr>
                    <a:xfrm>
                      <a:off x="3500264"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177" name="176 Conector recto"/>
                    <p:cNvCxnSpPr/>
                    <p:nvPr/>
                  </p:nvCxnSpPr>
                  <p:spPr>
                    <a:xfrm>
                      <a:off x="4020226"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178" name="177 Conector recto"/>
                    <p:cNvCxnSpPr/>
                    <p:nvPr/>
                  </p:nvCxnSpPr>
                  <p:spPr>
                    <a:xfrm>
                      <a:off x="4540188"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grpSp>
              <p:cxnSp>
                <p:nvCxnSpPr>
                  <p:cNvPr id="149" name="148 Conector recto"/>
                  <p:cNvCxnSpPr/>
                  <p:nvPr/>
                </p:nvCxnSpPr>
                <p:spPr>
                  <a:xfrm>
                    <a:off x="3707904" y="2564904"/>
                    <a:ext cx="1192324" cy="0"/>
                  </a:xfrm>
                  <a:prstGeom prst="line">
                    <a:avLst/>
                  </a:prstGeom>
                  <a:grpFill/>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0" name="149 Conector recto"/>
                  <p:cNvCxnSpPr/>
                  <p:nvPr/>
                </p:nvCxnSpPr>
                <p:spPr>
                  <a:xfrm>
                    <a:off x="3707904" y="2636912"/>
                    <a:ext cx="1192324" cy="0"/>
                  </a:xfrm>
                  <a:prstGeom prst="line">
                    <a:avLst/>
                  </a:prstGeom>
                  <a:grpFill/>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1" name="150 Conector recto"/>
                  <p:cNvCxnSpPr/>
                  <p:nvPr/>
                </p:nvCxnSpPr>
                <p:spPr>
                  <a:xfrm>
                    <a:off x="3707904" y="2708920"/>
                    <a:ext cx="1192324" cy="0"/>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151 Conector recto"/>
                  <p:cNvCxnSpPr/>
                  <p:nvPr/>
                </p:nvCxnSpPr>
                <p:spPr>
                  <a:xfrm>
                    <a:off x="3707904" y="2780928"/>
                    <a:ext cx="1192324" cy="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3" name="152 Conector recto"/>
                  <p:cNvCxnSpPr/>
                  <p:nvPr/>
                </p:nvCxnSpPr>
                <p:spPr>
                  <a:xfrm>
                    <a:off x="3563888" y="292494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153 Conector recto"/>
                  <p:cNvCxnSpPr/>
                  <p:nvPr/>
                </p:nvCxnSpPr>
                <p:spPr>
                  <a:xfrm>
                    <a:off x="3563888" y="299695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154 Conector recto"/>
                  <p:cNvCxnSpPr/>
                  <p:nvPr/>
                </p:nvCxnSpPr>
                <p:spPr>
                  <a:xfrm>
                    <a:off x="3563888" y="3068960"/>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6" name="155 Conector recto"/>
                  <p:cNvCxnSpPr/>
                  <p:nvPr/>
                </p:nvCxnSpPr>
                <p:spPr>
                  <a:xfrm>
                    <a:off x="3563888" y="3140968"/>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7" name="156 Conector recto"/>
                  <p:cNvCxnSpPr/>
                  <p:nvPr/>
                </p:nvCxnSpPr>
                <p:spPr>
                  <a:xfrm>
                    <a:off x="3563888" y="3212976"/>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8" name="157 Conector recto"/>
                  <p:cNvCxnSpPr/>
                  <p:nvPr/>
                </p:nvCxnSpPr>
                <p:spPr>
                  <a:xfrm>
                    <a:off x="3563888" y="3284984"/>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9" name="158 Conector recto"/>
                  <p:cNvCxnSpPr/>
                  <p:nvPr/>
                </p:nvCxnSpPr>
                <p:spPr>
                  <a:xfrm>
                    <a:off x="3563888" y="3356992"/>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160" name="159 Conector recto"/>
                  <p:cNvCxnSpPr/>
                  <p:nvPr/>
                </p:nvCxnSpPr>
                <p:spPr>
                  <a:xfrm>
                    <a:off x="3563888" y="3429000"/>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1" name="160 Conector recto"/>
                  <p:cNvCxnSpPr/>
                  <p:nvPr/>
                </p:nvCxnSpPr>
                <p:spPr>
                  <a:xfrm>
                    <a:off x="3563888" y="3501008"/>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2" name="161 Conector recto"/>
                  <p:cNvCxnSpPr/>
                  <p:nvPr/>
                </p:nvCxnSpPr>
                <p:spPr>
                  <a:xfrm>
                    <a:off x="3563888" y="3573016"/>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3" name="162 Conector recto"/>
                  <p:cNvCxnSpPr/>
                  <p:nvPr/>
                </p:nvCxnSpPr>
                <p:spPr>
                  <a:xfrm>
                    <a:off x="3563888" y="3645024"/>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4" name="163 Conector recto"/>
                  <p:cNvCxnSpPr/>
                  <p:nvPr/>
                </p:nvCxnSpPr>
                <p:spPr>
                  <a:xfrm>
                    <a:off x="3563888" y="3717032"/>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5" name="164 Conector recto"/>
                  <p:cNvCxnSpPr/>
                  <p:nvPr/>
                </p:nvCxnSpPr>
                <p:spPr>
                  <a:xfrm>
                    <a:off x="3563888" y="378904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166" name="165 Conector recto"/>
                  <p:cNvCxnSpPr/>
                  <p:nvPr/>
                </p:nvCxnSpPr>
                <p:spPr>
                  <a:xfrm>
                    <a:off x="3563888" y="3861048"/>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167" name="166 Conector recto"/>
                  <p:cNvCxnSpPr/>
                  <p:nvPr/>
                </p:nvCxnSpPr>
                <p:spPr>
                  <a:xfrm>
                    <a:off x="3563888" y="3933056"/>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167 Conector recto"/>
                  <p:cNvCxnSpPr/>
                  <p:nvPr/>
                </p:nvCxnSpPr>
                <p:spPr>
                  <a:xfrm>
                    <a:off x="3563888" y="400506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168 Conector recto"/>
                  <p:cNvCxnSpPr/>
                  <p:nvPr/>
                </p:nvCxnSpPr>
                <p:spPr>
                  <a:xfrm>
                    <a:off x="3563888" y="407707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169 Conector recto"/>
                  <p:cNvCxnSpPr/>
                  <p:nvPr/>
                </p:nvCxnSpPr>
                <p:spPr>
                  <a:xfrm>
                    <a:off x="3563888" y="4149080"/>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170 Conector recto"/>
                  <p:cNvCxnSpPr/>
                  <p:nvPr/>
                </p:nvCxnSpPr>
                <p:spPr>
                  <a:xfrm>
                    <a:off x="3563888" y="4221088"/>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171 Conector recto"/>
                  <p:cNvCxnSpPr/>
                  <p:nvPr/>
                </p:nvCxnSpPr>
                <p:spPr>
                  <a:xfrm>
                    <a:off x="3563888" y="4293096"/>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3" name="172 Conector recto"/>
                  <p:cNvCxnSpPr/>
                  <p:nvPr/>
                </p:nvCxnSpPr>
                <p:spPr>
                  <a:xfrm>
                    <a:off x="3563888" y="4365104"/>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4" name="173 Conector recto"/>
                  <p:cNvCxnSpPr/>
                  <p:nvPr/>
                </p:nvCxnSpPr>
                <p:spPr>
                  <a:xfrm>
                    <a:off x="3563888" y="4437112"/>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5" name="174 Conector recto"/>
                  <p:cNvCxnSpPr/>
                  <p:nvPr/>
                </p:nvCxnSpPr>
                <p:spPr>
                  <a:xfrm>
                    <a:off x="3563888" y="450912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grpSp>
            <p:grpSp>
              <p:nvGrpSpPr>
                <p:cNvPr id="10" name="43 Grupo"/>
                <p:cNvGrpSpPr/>
                <p:nvPr/>
              </p:nvGrpSpPr>
              <p:grpSpPr>
                <a:xfrm>
                  <a:off x="8637878" y="3805165"/>
                  <a:ext cx="352779" cy="401575"/>
                  <a:chOff x="3347864" y="1988840"/>
                  <a:chExt cx="1944216" cy="2736304"/>
                </a:xfrm>
                <a:solidFill>
                  <a:schemeClr val="bg1"/>
                </a:solidFill>
              </p:grpSpPr>
              <p:sp>
                <p:nvSpPr>
                  <p:cNvPr id="113" name="112 Rectángulo"/>
                  <p:cNvSpPr/>
                  <p:nvPr/>
                </p:nvSpPr>
                <p:spPr>
                  <a:xfrm>
                    <a:off x="3347864" y="1988840"/>
                    <a:ext cx="1944216" cy="2736304"/>
                  </a:xfrm>
                  <a:prstGeom prst="rect">
                    <a:avLst/>
                  </a:prstGeom>
                  <a:grp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cxnSp>
                <p:nvCxnSpPr>
                  <p:cNvPr id="114" name="113 Conector recto"/>
                  <p:cNvCxnSpPr/>
                  <p:nvPr/>
                </p:nvCxnSpPr>
                <p:spPr>
                  <a:xfrm>
                    <a:off x="3995936" y="2204864"/>
                    <a:ext cx="648072" cy="0"/>
                  </a:xfrm>
                  <a:prstGeom prst="line">
                    <a:avLst/>
                  </a:prstGeom>
                  <a:grpFill/>
                  <a:ln w="31750"/>
                </p:spPr>
                <p:style>
                  <a:lnRef idx="1">
                    <a:schemeClr val="accent1"/>
                  </a:lnRef>
                  <a:fillRef idx="0">
                    <a:schemeClr val="accent1"/>
                  </a:fillRef>
                  <a:effectRef idx="0">
                    <a:schemeClr val="accent1"/>
                  </a:effectRef>
                  <a:fontRef idx="minor">
                    <a:schemeClr val="tx1"/>
                  </a:fontRef>
                </p:style>
              </p:cxnSp>
              <p:grpSp>
                <p:nvGrpSpPr>
                  <p:cNvPr id="11" name="114 Grupo"/>
                  <p:cNvGrpSpPr/>
                  <p:nvPr/>
                </p:nvGrpSpPr>
                <p:grpSpPr>
                  <a:xfrm>
                    <a:off x="3707904" y="2348880"/>
                    <a:ext cx="1247564" cy="0"/>
                    <a:chOff x="3500264" y="2492896"/>
                    <a:chExt cx="1247564" cy="0"/>
                  </a:xfrm>
                  <a:grpFill/>
                </p:grpSpPr>
                <p:cxnSp>
                  <p:nvCxnSpPr>
                    <p:cNvPr id="143" name="142 Conector recto"/>
                    <p:cNvCxnSpPr/>
                    <p:nvPr/>
                  </p:nvCxnSpPr>
                  <p:spPr>
                    <a:xfrm>
                      <a:off x="3500264"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144" name="143 Conector recto"/>
                    <p:cNvCxnSpPr/>
                    <p:nvPr/>
                  </p:nvCxnSpPr>
                  <p:spPr>
                    <a:xfrm>
                      <a:off x="4020226"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145" name="144 Conector recto"/>
                    <p:cNvCxnSpPr/>
                    <p:nvPr/>
                  </p:nvCxnSpPr>
                  <p:spPr>
                    <a:xfrm>
                      <a:off x="4540188"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grpSp>
              <p:cxnSp>
                <p:nvCxnSpPr>
                  <p:cNvPr id="116" name="115 Conector recto"/>
                  <p:cNvCxnSpPr/>
                  <p:nvPr/>
                </p:nvCxnSpPr>
                <p:spPr>
                  <a:xfrm>
                    <a:off x="3707904" y="2564904"/>
                    <a:ext cx="1192324" cy="0"/>
                  </a:xfrm>
                  <a:prstGeom prst="line">
                    <a:avLst/>
                  </a:prstGeom>
                  <a:grpFill/>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7" name="116 Conector recto"/>
                  <p:cNvCxnSpPr/>
                  <p:nvPr/>
                </p:nvCxnSpPr>
                <p:spPr>
                  <a:xfrm>
                    <a:off x="3707904" y="2636912"/>
                    <a:ext cx="1192324" cy="0"/>
                  </a:xfrm>
                  <a:prstGeom prst="line">
                    <a:avLst/>
                  </a:prstGeom>
                  <a:grpFill/>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8" name="117 Conector recto"/>
                  <p:cNvCxnSpPr/>
                  <p:nvPr/>
                </p:nvCxnSpPr>
                <p:spPr>
                  <a:xfrm>
                    <a:off x="3707904" y="2708920"/>
                    <a:ext cx="1192324" cy="0"/>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118 Conector recto"/>
                  <p:cNvCxnSpPr/>
                  <p:nvPr/>
                </p:nvCxnSpPr>
                <p:spPr>
                  <a:xfrm>
                    <a:off x="3707904" y="2780928"/>
                    <a:ext cx="1192324" cy="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0" name="119 Conector recto"/>
                  <p:cNvCxnSpPr/>
                  <p:nvPr/>
                </p:nvCxnSpPr>
                <p:spPr>
                  <a:xfrm>
                    <a:off x="3563888" y="292494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120 Conector recto"/>
                  <p:cNvCxnSpPr/>
                  <p:nvPr/>
                </p:nvCxnSpPr>
                <p:spPr>
                  <a:xfrm>
                    <a:off x="3563888" y="299695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121 Conector recto"/>
                  <p:cNvCxnSpPr/>
                  <p:nvPr/>
                </p:nvCxnSpPr>
                <p:spPr>
                  <a:xfrm>
                    <a:off x="3563888" y="3068960"/>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3" name="122 Conector recto"/>
                  <p:cNvCxnSpPr/>
                  <p:nvPr/>
                </p:nvCxnSpPr>
                <p:spPr>
                  <a:xfrm>
                    <a:off x="3563888" y="3140968"/>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4" name="123 Conector recto"/>
                  <p:cNvCxnSpPr/>
                  <p:nvPr/>
                </p:nvCxnSpPr>
                <p:spPr>
                  <a:xfrm>
                    <a:off x="3563888" y="3212976"/>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5" name="124 Conector recto"/>
                  <p:cNvCxnSpPr/>
                  <p:nvPr/>
                </p:nvCxnSpPr>
                <p:spPr>
                  <a:xfrm>
                    <a:off x="3563888" y="3284984"/>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6" name="125 Conector recto"/>
                  <p:cNvCxnSpPr/>
                  <p:nvPr/>
                </p:nvCxnSpPr>
                <p:spPr>
                  <a:xfrm>
                    <a:off x="3563888" y="3356992"/>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127" name="126 Conector recto"/>
                  <p:cNvCxnSpPr/>
                  <p:nvPr/>
                </p:nvCxnSpPr>
                <p:spPr>
                  <a:xfrm>
                    <a:off x="3563888" y="3429000"/>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8" name="127 Conector recto"/>
                  <p:cNvCxnSpPr/>
                  <p:nvPr/>
                </p:nvCxnSpPr>
                <p:spPr>
                  <a:xfrm>
                    <a:off x="3563888" y="3501008"/>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9" name="128 Conector recto"/>
                  <p:cNvCxnSpPr/>
                  <p:nvPr/>
                </p:nvCxnSpPr>
                <p:spPr>
                  <a:xfrm>
                    <a:off x="3563888" y="3573016"/>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0" name="129 Conector recto"/>
                  <p:cNvCxnSpPr/>
                  <p:nvPr/>
                </p:nvCxnSpPr>
                <p:spPr>
                  <a:xfrm>
                    <a:off x="3563888" y="3645024"/>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1" name="130 Conector recto"/>
                  <p:cNvCxnSpPr/>
                  <p:nvPr/>
                </p:nvCxnSpPr>
                <p:spPr>
                  <a:xfrm>
                    <a:off x="3563888" y="3717032"/>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2" name="131 Conector recto"/>
                  <p:cNvCxnSpPr/>
                  <p:nvPr/>
                </p:nvCxnSpPr>
                <p:spPr>
                  <a:xfrm>
                    <a:off x="3563888" y="378904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133" name="132 Conector recto"/>
                  <p:cNvCxnSpPr/>
                  <p:nvPr/>
                </p:nvCxnSpPr>
                <p:spPr>
                  <a:xfrm>
                    <a:off x="3563888" y="3861048"/>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134" name="133 Conector recto"/>
                  <p:cNvCxnSpPr/>
                  <p:nvPr/>
                </p:nvCxnSpPr>
                <p:spPr>
                  <a:xfrm>
                    <a:off x="3563888" y="3933056"/>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5" name="134 Conector recto"/>
                  <p:cNvCxnSpPr/>
                  <p:nvPr/>
                </p:nvCxnSpPr>
                <p:spPr>
                  <a:xfrm>
                    <a:off x="3563888" y="400506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135 Conector recto"/>
                  <p:cNvCxnSpPr/>
                  <p:nvPr/>
                </p:nvCxnSpPr>
                <p:spPr>
                  <a:xfrm>
                    <a:off x="3563888" y="407707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136 Conector recto"/>
                  <p:cNvCxnSpPr/>
                  <p:nvPr/>
                </p:nvCxnSpPr>
                <p:spPr>
                  <a:xfrm>
                    <a:off x="3563888" y="4149080"/>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137 Conector recto"/>
                  <p:cNvCxnSpPr/>
                  <p:nvPr/>
                </p:nvCxnSpPr>
                <p:spPr>
                  <a:xfrm>
                    <a:off x="3563888" y="4221088"/>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138 Conector recto"/>
                  <p:cNvCxnSpPr/>
                  <p:nvPr/>
                </p:nvCxnSpPr>
                <p:spPr>
                  <a:xfrm>
                    <a:off x="3563888" y="4293096"/>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0" name="139 Conector recto"/>
                  <p:cNvCxnSpPr/>
                  <p:nvPr/>
                </p:nvCxnSpPr>
                <p:spPr>
                  <a:xfrm>
                    <a:off x="3563888" y="4365104"/>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1" name="140 Conector recto"/>
                  <p:cNvCxnSpPr/>
                  <p:nvPr/>
                </p:nvCxnSpPr>
                <p:spPr>
                  <a:xfrm>
                    <a:off x="3563888" y="4437112"/>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2" name="141 Conector recto"/>
                  <p:cNvCxnSpPr/>
                  <p:nvPr/>
                </p:nvCxnSpPr>
                <p:spPr>
                  <a:xfrm>
                    <a:off x="3563888" y="450912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grpSp>
            <p:grpSp>
              <p:nvGrpSpPr>
                <p:cNvPr id="12" name="44 Grupo"/>
                <p:cNvGrpSpPr/>
                <p:nvPr/>
              </p:nvGrpSpPr>
              <p:grpSpPr>
                <a:xfrm>
                  <a:off x="8493862" y="4011949"/>
                  <a:ext cx="352779" cy="401575"/>
                  <a:chOff x="3347864" y="1988840"/>
                  <a:chExt cx="1944216" cy="2736304"/>
                </a:xfrm>
                <a:solidFill>
                  <a:schemeClr val="bg1"/>
                </a:solidFill>
              </p:grpSpPr>
              <p:sp>
                <p:nvSpPr>
                  <p:cNvPr id="80" name="79 Rectángulo"/>
                  <p:cNvSpPr/>
                  <p:nvPr/>
                </p:nvSpPr>
                <p:spPr>
                  <a:xfrm>
                    <a:off x="3347864" y="1988840"/>
                    <a:ext cx="1944216" cy="2736304"/>
                  </a:xfrm>
                  <a:prstGeom prst="rect">
                    <a:avLst/>
                  </a:prstGeom>
                  <a:grp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cxnSp>
                <p:nvCxnSpPr>
                  <p:cNvPr id="81" name="80 Conector recto"/>
                  <p:cNvCxnSpPr/>
                  <p:nvPr/>
                </p:nvCxnSpPr>
                <p:spPr>
                  <a:xfrm>
                    <a:off x="3995936" y="2204864"/>
                    <a:ext cx="648072" cy="0"/>
                  </a:xfrm>
                  <a:prstGeom prst="line">
                    <a:avLst/>
                  </a:prstGeom>
                  <a:grpFill/>
                  <a:ln w="31750"/>
                </p:spPr>
                <p:style>
                  <a:lnRef idx="1">
                    <a:schemeClr val="accent1"/>
                  </a:lnRef>
                  <a:fillRef idx="0">
                    <a:schemeClr val="accent1"/>
                  </a:fillRef>
                  <a:effectRef idx="0">
                    <a:schemeClr val="accent1"/>
                  </a:effectRef>
                  <a:fontRef idx="minor">
                    <a:schemeClr val="tx1"/>
                  </a:fontRef>
                </p:style>
              </p:cxnSp>
              <p:grpSp>
                <p:nvGrpSpPr>
                  <p:cNvPr id="14" name="81 Grupo"/>
                  <p:cNvGrpSpPr/>
                  <p:nvPr/>
                </p:nvGrpSpPr>
                <p:grpSpPr>
                  <a:xfrm>
                    <a:off x="3707904" y="2348880"/>
                    <a:ext cx="1247564" cy="0"/>
                    <a:chOff x="3500264" y="2492896"/>
                    <a:chExt cx="1247564" cy="0"/>
                  </a:xfrm>
                  <a:grpFill/>
                </p:grpSpPr>
                <p:cxnSp>
                  <p:nvCxnSpPr>
                    <p:cNvPr id="110" name="109 Conector recto"/>
                    <p:cNvCxnSpPr/>
                    <p:nvPr/>
                  </p:nvCxnSpPr>
                  <p:spPr>
                    <a:xfrm>
                      <a:off x="3500264"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111" name="110 Conector recto"/>
                    <p:cNvCxnSpPr/>
                    <p:nvPr/>
                  </p:nvCxnSpPr>
                  <p:spPr>
                    <a:xfrm>
                      <a:off x="4020226"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112" name="111 Conector recto"/>
                    <p:cNvCxnSpPr/>
                    <p:nvPr/>
                  </p:nvCxnSpPr>
                  <p:spPr>
                    <a:xfrm>
                      <a:off x="4540188"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grpSp>
              <p:cxnSp>
                <p:nvCxnSpPr>
                  <p:cNvPr id="83" name="82 Conector recto"/>
                  <p:cNvCxnSpPr/>
                  <p:nvPr/>
                </p:nvCxnSpPr>
                <p:spPr>
                  <a:xfrm>
                    <a:off x="3707904" y="2564904"/>
                    <a:ext cx="1192324" cy="0"/>
                  </a:xfrm>
                  <a:prstGeom prst="line">
                    <a:avLst/>
                  </a:prstGeom>
                  <a:grpFill/>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4" name="83 Conector recto"/>
                  <p:cNvCxnSpPr/>
                  <p:nvPr/>
                </p:nvCxnSpPr>
                <p:spPr>
                  <a:xfrm>
                    <a:off x="3707904" y="2636912"/>
                    <a:ext cx="1192324" cy="0"/>
                  </a:xfrm>
                  <a:prstGeom prst="line">
                    <a:avLst/>
                  </a:prstGeom>
                  <a:grpFill/>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84 Conector recto"/>
                  <p:cNvCxnSpPr/>
                  <p:nvPr/>
                </p:nvCxnSpPr>
                <p:spPr>
                  <a:xfrm>
                    <a:off x="3707904" y="2708920"/>
                    <a:ext cx="1192324" cy="0"/>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85 Conector recto"/>
                  <p:cNvCxnSpPr/>
                  <p:nvPr/>
                </p:nvCxnSpPr>
                <p:spPr>
                  <a:xfrm>
                    <a:off x="3707904" y="2780928"/>
                    <a:ext cx="1192324" cy="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7" name="86 Conector recto"/>
                  <p:cNvCxnSpPr/>
                  <p:nvPr/>
                </p:nvCxnSpPr>
                <p:spPr>
                  <a:xfrm>
                    <a:off x="3563888" y="292494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87 Conector recto"/>
                  <p:cNvCxnSpPr/>
                  <p:nvPr/>
                </p:nvCxnSpPr>
                <p:spPr>
                  <a:xfrm>
                    <a:off x="3563888" y="299695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88 Conector recto"/>
                  <p:cNvCxnSpPr/>
                  <p:nvPr/>
                </p:nvCxnSpPr>
                <p:spPr>
                  <a:xfrm>
                    <a:off x="3563888" y="3068960"/>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0" name="89 Conector recto"/>
                  <p:cNvCxnSpPr/>
                  <p:nvPr/>
                </p:nvCxnSpPr>
                <p:spPr>
                  <a:xfrm>
                    <a:off x="3563888" y="3140968"/>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1" name="90 Conector recto"/>
                  <p:cNvCxnSpPr/>
                  <p:nvPr/>
                </p:nvCxnSpPr>
                <p:spPr>
                  <a:xfrm>
                    <a:off x="3563888" y="3212976"/>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91 Conector recto"/>
                  <p:cNvCxnSpPr/>
                  <p:nvPr/>
                </p:nvCxnSpPr>
                <p:spPr>
                  <a:xfrm>
                    <a:off x="3563888" y="3284984"/>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92 Conector recto"/>
                  <p:cNvCxnSpPr/>
                  <p:nvPr/>
                </p:nvCxnSpPr>
                <p:spPr>
                  <a:xfrm>
                    <a:off x="3563888" y="3356992"/>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94" name="93 Conector recto"/>
                  <p:cNvCxnSpPr/>
                  <p:nvPr/>
                </p:nvCxnSpPr>
                <p:spPr>
                  <a:xfrm>
                    <a:off x="3563888" y="3429000"/>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5" name="94 Conector recto"/>
                  <p:cNvCxnSpPr/>
                  <p:nvPr/>
                </p:nvCxnSpPr>
                <p:spPr>
                  <a:xfrm>
                    <a:off x="3563888" y="3501008"/>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6" name="95 Conector recto"/>
                  <p:cNvCxnSpPr/>
                  <p:nvPr/>
                </p:nvCxnSpPr>
                <p:spPr>
                  <a:xfrm>
                    <a:off x="3563888" y="3573016"/>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7" name="96 Conector recto"/>
                  <p:cNvCxnSpPr/>
                  <p:nvPr/>
                </p:nvCxnSpPr>
                <p:spPr>
                  <a:xfrm>
                    <a:off x="3563888" y="3645024"/>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8" name="97 Conector recto"/>
                  <p:cNvCxnSpPr/>
                  <p:nvPr/>
                </p:nvCxnSpPr>
                <p:spPr>
                  <a:xfrm>
                    <a:off x="3563888" y="3717032"/>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9" name="98 Conector recto"/>
                  <p:cNvCxnSpPr/>
                  <p:nvPr/>
                </p:nvCxnSpPr>
                <p:spPr>
                  <a:xfrm>
                    <a:off x="3563888" y="378904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100" name="99 Conector recto"/>
                  <p:cNvCxnSpPr/>
                  <p:nvPr/>
                </p:nvCxnSpPr>
                <p:spPr>
                  <a:xfrm>
                    <a:off x="3563888" y="3861048"/>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101" name="100 Conector recto"/>
                  <p:cNvCxnSpPr/>
                  <p:nvPr/>
                </p:nvCxnSpPr>
                <p:spPr>
                  <a:xfrm>
                    <a:off x="3563888" y="3933056"/>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101 Conector recto"/>
                  <p:cNvCxnSpPr/>
                  <p:nvPr/>
                </p:nvCxnSpPr>
                <p:spPr>
                  <a:xfrm>
                    <a:off x="3563888" y="400506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102 Conector recto"/>
                  <p:cNvCxnSpPr/>
                  <p:nvPr/>
                </p:nvCxnSpPr>
                <p:spPr>
                  <a:xfrm>
                    <a:off x="3563888" y="407707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103 Conector recto"/>
                  <p:cNvCxnSpPr/>
                  <p:nvPr/>
                </p:nvCxnSpPr>
                <p:spPr>
                  <a:xfrm>
                    <a:off x="3563888" y="4149080"/>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104 Conector recto"/>
                  <p:cNvCxnSpPr/>
                  <p:nvPr/>
                </p:nvCxnSpPr>
                <p:spPr>
                  <a:xfrm>
                    <a:off x="3563888" y="4221088"/>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105 Conector recto"/>
                  <p:cNvCxnSpPr/>
                  <p:nvPr/>
                </p:nvCxnSpPr>
                <p:spPr>
                  <a:xfrm>
                    <a:off x="3563888" y="4293096"/>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7" name="106 Conector recto"/>
                  <p:cNvCxnSpPr/>
                  <p:nvPr/>
                </p:nvCxnSpPr>
                <p:spPr>
                  <a:xfrm>
                    <a:off x="3563888" y="4365104"/>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8" name="107 Conector recto"/>
                  <p:cNvCxnSpPr/>
                  <p:nvPr/>
                </p:nvCxnSpPr>
                <p:spPr>
                  <a:xfrm>
                    <a:off x="3563888" y="4437112"/>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9" name="108 Conector recto"/>
                  <p:cNvCxnSpPr/>
                  <p:nvPr/>
                </p:nvCxnSpPr>
                <p:spPr>
                  <a:xfrm>
                    <a:off x="3563888" y="450912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grpSp>
            <p:grpSp>
              <p:nvGrpSpPr>
                <p:cNvPr id="15" name="45 Grupo"/>
                <p:cNvGrpSpPr/>
                <p:nvPr/>
              </p:nvGrpSpPr>
              <p:grpSpPr>
                <a:xfrm>
                  <a:off x="8349846" y="4251561"/>
                  <a:ext cx="352779" cy="401575"/>
                  <a:chOff x="3347864" y="1988840"/>
                  <a:chExt cx="1944216" cy="2736304"/>
                </a:xfrm>
                <a:solidFill>
                  <a:schemeClr val="bg1"/>
                </a:solidFill>
              </p:grpSpPr>
              <p:sp>
                <p:nvSpPr>
                  <p:cNvPr id="47" name="46 Rectángulo"/>
                  <p:cNvSpPr/>
                  <p:nvPr/>
                </p:nvSpPr>
                <p:spPr>
                  <a:xfrm>
                    <a:off x="3347864" y="1988840"/>
                    <a:ext cx="1944216" cy="2736304"/>
                  </a:xfrm>
                  <a:prstGeom prst="rect">
                    <a:avLst/>
                  </a:prstGeom>
                  <a:grp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cxnSp>
                <p:nvCxnSpPr>
                  <p:cNvPr id="48" name="47 Conector recto"/>
                  <p:cNvCxnSpPr/>
                  <p:nvPr/>
                </p:nvCxnSpPr>
                <p:spPr>
                  <a:xfrm>
                    <a:off x="3995936" y="2204864"/>
                    <a:ext cx="648072" cy="0"/>
                  </a:xfrm>
                  <a:prstGeom prst="line">
                    <a:avLst/>
                  </a:prstGeom>
                  <a:grpFill/>
                  <a:ln w="31750"/>
                </p:spPr>
                <p:style>
                  <a:lnRef idx="1">
                    <a:schemeClr val="accent1"/>
                  </a:lnRef>
                  <a:fillRef idx="0">
                    <a:schemeClr val="accent1"/>
                  </a:fillRef>
                  <a:effectRef idx="0">
                    <a:schemeClr val="accent1"/>
                  </a:effectRef>
                  <a:fontRef idx="minor">
                    <a:schemeClr val="tx1"/>
                  </a:fontRef>
                </p:style>
              </p:cxnSp>
              <p:grpSp>
                <p:nvGrpSpPr>
                  <p:cNvPr id="16" name="48 Grupo"/>
                  <p:cNvGrpSpPr/>
                  <p:nvPr/>
                </p:nvGrpSpPr>
                <p:grpSpPr>
                  <a:xfrm>
                    <a:off x="3707904" y="2348880"/>
                    <a:ext cx="1247564" cy="0"/>
                    <a:chOff x="3500264" y="2492896"/>
                    <a:chExt cx="1247564" cy="0"/>
                  </a:xfrm>
                  <a:grpFill/>
                </p:grpSpPr>
                <p:cxnSp>
                  <p:nvCxnSpPr>
                    <p:cNvPr id="77" name="76 Conector recto"/>
                    <p:cNvCxnSpPr/>
                    <p:nvPr/>
                  </p:nvCxnSpPr>
                  <p:spPr>
                    <a:xfrm>
                      <a:off x="3500264"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78" name="77 Conector recto"/>
                    <p:cNvCxnSpPr/>
                    <p:nvPr/>
                  </p:nvCxnSpPr>
                  <p:spPr>
                    <a:xfrm>
                      <a:off x="4020226"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79" name="78 Conector recto"/>
                    <p:cNvCxnSpPr/>
                    <p:nvPr/>
                  </p:nvCxnSpPr>
                  <p:spPr>
                    <a:xfrm>
                      <a:off x="4540188"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grpSp>
              <p:cxnSp>
                <p:nvCxnSpPr>
                  <p:cNvPr id="50" name="49 Conector recto"/>
                  <p:cNvCxnSpPr/>
                  <p:nvPr/>
                </p:nvCxnSpPr>
                <p:spPr>
                  <a:xfrm>
                    <a:off x="3707904" y="2564904"/>
                    <a:ext cx="1192324" cy="0"/>
                  </a:xfrm>
                  <a:prstGeom prst="line">
                    <a:avLst/>
                  </a:prstGeom>
                  <a:grpFill/>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50 Conector recto"/>
                  <p:cNvCxnSpPr/>
                  <p:nvPr/>
                </p:nvCxnSpPr>
                <p:spPr>
                  <a:xfrm>
                    <a:off x="3707904" y="2636912"/>
                    <a:ext cx="1192324" cy="0"/>
                  </a:xfrm>
                  <a:prstGeom prst="line">
                    <a:avLst/>
                  </a:prstGeom>
                  <a:grpFill/>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51 Conector recto"/>
                  <p:cNvCxnSpPr/>
                  <p:nvPr/>
                </p:nvCxnSpPr>
                <p:spPr>
                  <a:xfrm>
                    <a:off x="3707904" y="2708920"/>
                    <a:ext cx="1192324" cy="0"/>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52 Conector recto"/>
                  <p:cNvCxnSpPr/>
                  <p:nvPr/>
                </p:nvCxnSpPr>
                <p:spPr>
                  <a:xfrm>
                    <a:off x="3707904" y="2780928"/>
                    <a:ext cx="1192324" cy="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4" name="53 Conector recto"/>
                  <p:cNvCxnSpPr/>
                  <p:nvPr/>
                </p:nvCxnSpPr>
                <p:spPr>
                  <a:xfrm>
                    <a:off x="3563888" y="292494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54 Conector recto"/>
                  <p:cNvCxnSpPr/>
                  <p:nvPr/>
                </p:nvCxnSpPr>
                <p:spPr>
                  <a:xfrm>
                    <a:off x="3563888" y="299695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55 Conector recto"/>
                  <p:cNvCxnSpPr/>
                  <p:nvPr/>
                </p:nvCxnSpPr>
                <p:spPr>
                  <a:xfrm>
                    <a:off x="3563888" y="3068960"/>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56 Conector recto"/>
                  <p:cNvCxnSpPr/>
                  <p:nvPr/>
                </p:nvCxnSpPr>
                <p:spPr>
                  <a:xfrm>
                    <a:off x="3563888" y="3140968"/>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57 Conector recto"/>
                  <p:cNvCxnSpPr/>
                  <p:nvPr/>
                </p:nvCxnSpPr>
                <p:spPr>
                  <a:xfrm>
                    <a:off x="3563888" y="3212976"/>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58 Conector recto"/>
                  <p:cNvCxnSpPr/>
                  <p:nvPr/>
                </p:nvCxnSpPr>
                <p:spPr>
                  <a:xfrm>
                    <a:off x="3563888" y="3284984"/>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59 Conector recto"/>
                  <p:cNvCxnSpPr/>
                  <p:nvPr/>
                </p:nvCxnSpPr>
                <p:spPr>
                  <a:xfrm>
                    <a:off x="3563888" y="3356992"/>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61" name="60 Conector recto"/>
                  <p:cNvCxnSpPr/>
                  <p:nvPr/>
                </p:nvCxnSpPr>
                <p:spPr>
                  <a:xfrm>
                    <a:off x="3563888" y="3429000"/>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2" name="61 Conector recto"/>
                  <p:cNvCxnSpPr/>
                  <p:nvPr/>
                </p:nvCxnSpPr>
                <p:spPr>
                  <a:xfrm>
                    <a:off x="3563888" y="3501008"/>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62 Conector recto"/>
                  <p:cNvCxnSpPr/>
                  <p:nvPr/>
                </p:nvCxnSpPr>
                <p:spPr>
                  <a:xfrm>
                    <a:off x="3563888" y="3573016"/>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4" name="63 Conector recto"/>
                  <p:cNvCxnSpPr/>
                  <p:nvPr/>
                </p:nvCxnSpPr>
                <p:spPr>
                  <a:xfrm>
                    <a:off x="3563888" y="3645024"/>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5" name="64 Conector recto"/>
                  <p:cNvCxnSpPr/>
                  <p:nvPr/>
                </p:nvCxnSpPr>
                <p:spPr>
                  <a:xfrm>
                    <a:off x="3563888" y="3717032"/>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6" name="65 Conector recto"/>
                  <p:cNvCxnSpPr/>
                  <p:nvPr/>
                </p:nvCxnSpPr>
                <p:spPr>
                  <a:xfrm>
                    <a:off x="3563888" y="378904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67" name="66 Conector recto"/>
                  <p:cNvCxnSpPr/>
                  <p:nvPr/>
                </p:nvCxnSpPr>
                <p:spPr>
                  <a:xfrm>
                    <a:off x="3563888" y="3861048"/>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68" name="67 Conector recto"/>
                  <p:cNvCxnSpPr/>
                  <p:nvPr/>
                </p:nvCxnSpPr>
                <p:spPr>
                  <a:xfrm>
                    <a:off x="3563888" y="3933056"/>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68 Conector recto"/>
                  <p:cNvCxnSpPr/>
                  <p:nvPr/>
                </p:nvCxnSpPr>
                <p:spPr>
                  <a:xfrm>
                    <a:off x="3563888" y="400506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69 Conector recto"/>
                  <p:cNvCxnSpPr/>
                  <p:nvPr/>
                </p:nvCxnSpPr>
                <p:spPr>
                  <a:xfrm>
                    <a:off x="3563888" y="407707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70 Conector recto"/>
                  <p:cNvCxnSpPr/>
                  <p:nvPr/>
                </p:nvCxnSpPr>
                <p:spPr>
                  <a:xfrm>
                    <a:off x="3563888" y="4149080"/>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71 Conector recto"/>
                  <p:cNvCxnSpPr/>
                  <p:nvPr/>
                </p:nvCxnSpPr>
                <p:spPr>
                  <a:xfrm>
                    <a:off x="3563888" y="4221088"/>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72 Conector recto"/>
                  <p:cNvCxnSpPr/>
                  <p:nvPr/>
                </p:nvCxnSpPr>
                <p:spPr>
                  <a:xfrm>
                    <a:off x="3563888" y="4293096"/>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p:nvPr/>
                </p:nvCxnSpPr>
                <p:spPr>
                  <a:xfrm>
                    <a:off x="3563888" y="4365104"/>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74 Conector recto"/>
                  <p:cNvCxnSpPr/>
                  <p:nvPr/>
                </p:nvCxnSpPr>
                <p:spPr>
                  <a:xfrm>
                    <a:off x="3563888" y="4437112"/>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75 Conector recto"/>
                  <p:cNvCxnSpPr/>
                  <p:nvPr/>
                </p:nvCxnSpPr>
                <p:spPr>
                  <a:xfrm>
                    <a:off x="3563888" y="450912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grpSp>
          </p:grpSp>
          <p:grpSp>
            <p:nvGrpSpPr>
              <p:cNvPr id="17" name="24 Grupo"/>
              <p:cNvGrpSpPr/>
              <p:nvPr/>
            </p:nvGrpSpPr>
            <p:grpSpPr>
              <a:xfrm>
                <a:off x="7225628" y="3723814"/>
                <a:ext cx="1203730" cy="1127608"/>
                <a:chOff x="7225628" y="3723814"/>
                <a:chExt cx="1203730" cy="1127608"/>
              </a:xfrm>
            </p:grpSpPr>
            <p:sp>
              <p:nvSpPr>
                <p:cNvPr id="26" name="25 CuadroTexto"/>
                <p:cNvSpPr txBox="1"/>
                <p:nvPr/>
              </p:nvSpPr>
              <p:spPr>
                <a:xfrm>
                  <a:off x="7740351" y="3723814"/>
                  <a:ext cx="197099" cy="261610"/>
                </a:xfrm>
                <a:prstGeom prst="rect">
                  <a:avLst/>
                </a:prstGeom>
                <a:noFill/>
              </p:spPr>
              <p:txBody>
                <a:bodyPr wrap="square" rtlCol="0">
                  <a:spAutoFit/>
                </a:bodyPr>
                <a:lstStyle/>
                <a:p>
                  <a:pPr algn="ctr"/>
                  <a:r>
                    <a:rPr lang="es-ES" sz="1100" b="1" dirty="0" smtClean="0">
                      <a:solidFill>
                        <a:srgbClr val="FF0000"/>
                      </a:solidFill>
                    </a:rPr>
                    <a:t>5</a:t>
                  </a:r>
                  <a:endParaRPr lang="en-GB" sz="1100" b="1" dirty="0">
                    <a:solidFill>
                      <a:srgbClr val="FF0000"/>
                    </a:solidFill>
                  </a:endParaRPr>
                </a:p>
              </p:txBody>
            </p:sp>
            <p:sp>
              <p:nvSpPr>
                <p:cNvPr id="27" name="26 CuadroTexto"/>
                <p:cNvSpPr txBox="1"/>
                <p:nvPr/>
              </p:nvSpPr>
              <p:spPr>
                <a:xfrm>
                  <a:off x="7740351" y="4070214"/>
                  <a:ext cx="197099" cy="261610"/>
                </a:xfrm>
                <a:prstGeom prst="rect">
                  <a:avLst/>
                </a:prstGeom>
                <a:noFill/>
              </p:spPr>
              <p:txBody>
                <a:bodyPr wrap="square" rtlCol="0">
                  <a:spAutoFit/>
                </a:bodyPr>
                <a:lstStyle/>
                <a:p>
                  <a:pPr algn="ctr"/>
                  <a:r>
                    <a:rPr lang="es-ES" sz="1100" b="1" dirty="0">
                      <a:solidFill>
                        <a:srgbClr val="FF0000"/>
                      </a:solidFill>
                    </a:rPr>
                    <a:t>4</a:t>
                  </a:r>
                  <a:endParaRPr lang="en-GB" sz="1100" b="1" dirty="0">
                    <a:solidFill>
                      <a:srgbClr val="FF0000"/>
                    </a:solidFill>
                  </a:endParaRPr>
                </a:p>
              </p:txBody>
            </p:sp>
            <p:sp>
              <p:nvSpPr>
                <p:cNvPr id="28" name="27 CuadroTexto"/>
                <p:cNvSpPr txBox="1"/>
                <p:nvPr/>
              </p:nvSpPr>
              <p:spPr>
                <a:xfrm>
                  <a:off x="7740351" y="3897014"/>
                  <a:ext cx="197099" cy="261610"/>
                </a:xfrm>
                <a:prstGeom prst="rect">
                  <a:avLst/>
                </a:prstGeom>
                <a:noFill/>
              </p:spPr>
              <p:txBody>
                <a:bodyPr wrap="square" rtlCol="0">
                  <a:spAutoFit/>
                </a:bodyPr>
                <a:lstStyle/>
                <a:p>
                  <a:pPr algn="ctr"/>
                  <a:r>
                    <a:rPr lang="es-ES" sz="1100" b="1" dirty="0" smtClean="0">
                      <a:solidFill>
                        <a:srgbClr val="FF0000"/>
                      </a:solidFill>
                    </a:rPr>
                    <a:t>3</a:t>
                  </a:r>
                  <a:endParaRPr lang="en-GB" sz="1100" b="1" dirty="0">
                    <a:solidFill>
                      <a:srgbClr val="FF0000"/>
                    </a:solidFill>
                  </a:endParaRPr>
                </a:p>
              </p:txBody>
            </p:sp>
            <p:sp>
              <p:nvSpPr>
                <p:cNvPr id="29" name="28 CuadroTexto"/>
                <p:cNvSpPr txBox="1"/>
                <p:nvPr/>
              </p:nvSpPr>
              <p:spPr>
                <a:xfrm>
                  <a:off x="7740351" y="4243414"/>
                  <a:ext cx="197099" cy="261610"/>
                </a:xfrm>
                <a:prstGeom prst="rect">
                  <a:avLst/>
                </a:prstGeom>
                <a:noFill/>
              </p:spPr>
              <p:txBody>
                <a:bodyPr wrap="square" rtlCol="0">
                  <a:spAutoFit/>
                </a:bodyPr>
                <a:lstStyle/>
                <a:p>
                  <a:pPr algn="ctr"/>
                  <a:r>
                    <a:rPr lang="es-ES" sz="1100" b="1" dirty="0">
                      <a:solidFill>
                        <a:srgbClr val="FF0000"/>
                      </a:solidFill>
                    </a:rPr>
                    <a:t>1</a:t>
                  </a:r>
                  <a:endParaRPr lang="en-GB" sz="1100" b="1" dirty="0">
                    <a:solidFill>
                      <a:srgbClr val="FF0000"/>
                    </a:solidFill>
                  </a:endParaRPr>
                </a:p>
              </p:txBody>
            </p:sp>
            <p:sp>
              <p:nvSpPr>
                <p:cNvPr id="30" name="29 CuadroTexto"/>
                <p:cNvSpPr txBox="1"/>
                <p:nvPr/>
              </p:nvSpPr>
              <p:spPr>
                <a:xfrm>
                  <a:off x="7740351" y="4416614"/>
                  <a:ext cx="197099" cy="261610"/>
                </a:xfrm>
                <a:prstGeom prst="rect">
                  <a:avLst/>
                </a:prstGeom>
                <a:noFill/>
              </p:spPr>
              <p:txBody>
                <a:bodyPr wrap="square" rtlCol="0">
                  <a:spAutoFit/>
                </a:bodyPr>
                <a:lstStyle/>
                <a:p>
                  <a:pPr algn="ctr"/>
                  <a:r>
                    <a:rPr lang="es-ES" sz="1100" b="1" dirty="0" smtClean="0">
                      <a:solidFill>
                        <a:srgbClr val="FF0000"/>
                      </a:solidFill>
                    </a:rPr>
                    <a:t>5</a:t>
                  </a:r>
                  <a:endParaRPr lang="en-GB" sz="1100" b="1" dirty="0">
                    <a:solidFill>
                      <a:srgbClr val="FF0000"/>
                    </a:solidFill>
                  </a:endParaRPr>
                </a:p>
              </p:txBody>
            </p:sp>
            <p:sp>
              <p:nvSpPr>
                <p:cNvPr id="31" name="30 CuadroTexto"/>
                <p:cNvSpPr txBox="1"/>
                <p:nvPr/>
              </p:nvSpPr>
              <p:spPr>
                <a:xfrm>
                  <a:off x="7740351" y="4589812"/>
                  <a:ext cx="197099" cy="261610"/>
                </a:xfrm>
                <a:prstGeom prst="rect">
                  <a:avLst/>
                </a:prstGeom>
                <a:noFill/>
              </p:spPr>
              <p:txBody>
                <a:bodyPr wrap="square" rtlCol="0">
                  <a:spAutoFit/>
                </a:bodyPr>
                <a:lstStyle/>
                <a:p>
                  <a:pPr algn="ctr"/>
                  <a:r>
                    <a:rPr lang="es-ES" sz="1100" b="1" dirty="0">
                      <a:solidFill>
                        <a:srgbClr val="FF0000"/>
                      </a:solidFill>
                    </a:rPr>
                    <a:t>2</a:t>
                  </a:r>
                  <a:endParaRPr lang="en-GB" sz="1100" b="1" dirty="0">
                    <a:solidFill>
                      <a:srgbClr val="FF0000"/>
                    </a:solidFill>
                  </a:endParaRPr>
                </a:p>
              </p:txBody>
            </p:sp>
            <p:cxnSp>
              <p:nvCxnSpPr>
                <p:cNvPr id="32" name="31 Conector recto de flecha"/>
                <p:cNvCxnSpPr/>
                <p:nvPr/>
              </p:nvCxnSpPr>
              <p:spPr>
                <a:xfrm flipH="1">
                  <a:off x="7236296" y="3869179"/>
                  <a:ext cx="491908" cy="0"/>
                </a:xfrm>
                <a:prstGeom prst="straightConnector1">
                  <a:avLst/>
                </a:prstGeom>
                <a:ln w="6350">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33" name="32 Conector recto de flecha"/>
                <p:cNvCxnSpPr/>
                <p:nvPr/>
              </p:nvCxnSpPr>
              <p:spPr>
                <a:xfrm flipH="1" flipV="1">
                  <a:off x="7225628" y="4032596"/>
                  <a:ext cx="514724" cy="0"/>
                </a:xfrm>
                <a:prstGeom prst="straightConnector1">
                  <a:avLst/>
                </a:prstGeom>
                <a:ln w="6350">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34" name="33 Conector recto de flecha"/>
                <p:cNvCxnSpPr/>
                <p:nvPr/>
              </p:nvCxnSpPr>
              <p:spPr>
                <a:xfrm flipH="1" flipV="1">
                  <a:off x="7236296" y="4370328"/>
                  <a:ext cx="491908" cy="0"/>
                </a:xfrm>
                <a:prstGeom prst="straightConnector1">
                  <a:avLst/>
                </a:prstGeom>
                <a:ln w="6350">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35" name="34 Conector recto de flecha"/>
                <p:cNvCxnSpPr/>
                <p:nvPr/>
              </p:nvCxnSpPr>
              <p:spPr>
                <a:xfrm flipH="1" flipV="1">
                  <a:off x="7225628" y="4553763"/>
                  <a:ext cx="514724" cy="0"/>
                </a:xfrm>
                <a:prstGeom prst="straightConnector1">
                  <a:avLst/>
                </a:prstGeom>
                <a:ln w="6350">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36" name="35 Conector recto de flecha"/>
                <p:cNvCxnSpPr/>
                <p:nvPr/>
              </p:nvCxnSpPr>
              <p:spPr>
                <a:xfrm flipH="1" flipV="1">
                  <a:off x="7225628" y="4716627"/>
                  <a:ext cx="514724" cy="0"/>
                </a:xfrm>
                <a:prstGeom prst="straightConnector1">
                  <a:avLst/>
                </a:prstGeom>
                <a:ln w="6350">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37" name="36 Conector recto de flecha"/>
                <p:cNvCxnSpPr/>
                <p:nvPr/>
              </p:nvCxnSpPr>
              <p:spPr>
                <a:xfrm flipH="1" flipV="1">
                  <a:off x="7225628" y="4195461"/>
                  <a:ext cx="514724" cy="0"/>
                </a:xfrm>
                <a:prstGeom prst="straightConnector1">
                  <a:avLst/>
                </a:prstGeom>
                <a:ln w="6350">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38" name="37 Conector recto de flecha"/>
                <p:cNvCxnSpPr/>
                <p:nvPr/>
              </p:nvCxnSpPr>
              <p:spPr>
                <a:xfrm flipH="1">
                  <a:off x="7937450" y="3861048"/>
                  <a:ext cx="491908" cy="0"/>
                </a:xfrm>
                <a:prstGeom prst="straightConnector1">
                  <a:avLst/>
                </a:prstGeom>
                <a:ln w="34925">
                  <a:solidFill>
                    <a:srgbClr val="FF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38 Conector recto de flecha"/>
                <p:cNvCxnSpPr/>
                <p:nvPr/>
              </p:nvCxnSpPr>
              <p:spPr>
                <a:xfrm flipH="1" flipV="1">
                  <a:off x="7914634" y="4024465"/>
                  <a:ext cx="514724" cy="0"/>
                </a:xfrm>
                <a:prstGeom prst="straightConnector1">
                  <a:avLst/>
                </a:prstGeom>
                <a:ln w="6350">
                  <a:solidFill>
                    <a:srgbClr val="FF0000"/>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39 Conector recto de flecha"/>
                <p:cNvCxnSpPr/>
                <p:nvPr/>
              </p:nvCxnSpPr>
              <p:spPr>
                <a:xfrm flipH="1" flipV="1">
                  <a:off x="7914634" y="4707219"/>
                  <a:ext cx="514724" cy="3854"/>
                </a:xfrm>
                <a:prstGeom prst="straightConnector1">
                  <a:avLst/>
                </a:prstGeom>
                <a:ln w="3175">
                  <a:solidFill>
                    <a:srgbClr val="FF0000"/>
                  </a:solidFill>
                  <a:prstDash val="dash"/>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1" name="40 Conector recto de flecha"/>
                <p:cNvCxnSpPr/>
                <p:nvPr/>
              </p:nvCxnSpPr>
              <p:spPr>
                <a:xfrm flipH="1" flipV="1">
                  <a:off x="7914634" y="4203163"/>
                  <a:ext cx="514724" cy="0"/>
                </a:xfrm>
                <a:prstGeom prst="straightConnector1">
                  <a:avLst/>
                </a:prstGeom>
                <a:ln w="22225">
                  <a:solidFill>
                    <a:srgbClr val="FF0000"/>
                  </a:solidFill>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42" name="41 Conector recto de flecha"/>
                <p:cNvCxnSpPr/>
                <p:nvPr/>
              </p:nvCxnSpPr>
              <p:spPr>
                <a:xfrm flipH="1">
                  <a:off x="7897136" y="4551209"/>
                  <a:ext cx="491908" cy="0"/>
                </a:xfrm>
                <a:prstGeom prst="straightConnector1">
                  <a:avLst/>
                </a:prstGeom>
                <a:ln w="34925">
                  <a:solidFill>
                    <a:srgbClr val="FF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grpSp>
        <p:sp>
          <p:nvSpPr>
            <p:cNvPr id="226" name="9 CuadroTexto"/>
            <p:cNvSpPr txBox="1"/>
            <p:nvPr/>
          </p:nvSpPr>
          <p:spPr>
            <a:xfrm>
              <a:off x="3491880" y="1700808"/>
              <a:ext cx="1656184" cy="394075"/>
            </a:xfrm>
            <a:prstGeom prst="rect">
              <a:avLst/>
            </a:prstGeom>
            <a:solidFill>
              <a:schemeClr val="accent1">
                <a:lumMod val="20000"/>
                <a:lumOff val="80000"/>
              </a:schemeClr>
            </a:solidFill>
            <a:ln w="38100">
              <a:noFill/>
            </a:ln>
          </p:spPr>
          <p:txBody>
            <a:bodyPr wrap="square" rtlCol="0">
              <a:noAutofit/>
            </a:bodyPr>
            <a:lstStyle/>
            <a:p>
              <a:pPr algn="ctr">
                <a:spcAft>
                  <a:spcPts val="0"/>
                </a:spcAft>
              </a:pPr>
              <a:r>
                <a:rPr lang="en-GB" sz="2000" b="1" dirty="0" smtClean="0">
                  <a:latin typeface="Calibri"/>
                  <a:ea typeface="SimSun"/>
                  <a:cs typeface="Times New Roman"/>
                </a:rPr>
                <a:t>SUMMARIES</a:t>
              </a:r>
            </a:p>
          </p:txBody>
        </p:sp>
      </p:grpSp>
      <p:grpSp>
        <p:nvGrpSpPr>
          <p:cNvPr id="20" name="265 Grupo"/>
          <p:cNvGrpSpPr/>
          <p:nvPr/>
        </p:nvGrpSpPr>
        <p:grpSpPr>
          <a:xfrm>
            <a:off x="3923928" y="2365318"/>
            <a:ext cx="5220072" cy="3706274"/>
            <a:chOff x="3923928" y="2365318"/>
            <a:chExt cx="5220072" cy="3706274"/>
          </a:xfrm>
        </p:grpSpPr>
        <p:sp>
          <p:nvSpPr>
            <p:cNvPr id="259" name="258 Rectángulo redondeado"/>
            <p:cNvSpPr/>
            <p:nvPr/>
          </p:nvSpPr>
          <p:spPr>
            <a:xfrm>
              <a:off x="7164288" y="4437112"/>
              <a:ext cx="1800200" cy="1634480"/>
            </a:xfrm>
            <a:prstGeom prst="round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21" name="264 Grupo"/>
            <p:cNvGrpSpPr/>
            <p:nvPr/>
          </p:nvGrpSpPr>
          <p:grpSpPr>
            <a:xfrm>
              <a:off x="3923928" y="2365318"/>
              <a:ext cx="5220072" cy="3307307"/>
              <a:chOff x="3923928" y="2365318"/>
              <a:chExt cx="5220072" cy="3307307"/>
            </a:xfrm>
          </p:grpSpPr>
          <p:grpSp>
            <p:nvGrpSpPr>
              <p:cNvPr id="22" name="10 Grupo"/>
              <p:cNvGrpSpPr/>
              <p:nvPr/>
            </p:nvGrpSpPr>
            <p:grpSpPr>
              <a:xfrm>
                <a:off x="6948264" y="4365104"/>
                <a:ext cx="2195736" cy="1307521"/>
                <a:chOff x="1691680" y="1283123"/>
                <a:chExt cx="4451648" cy="4451648"/>
              </a:xfrm>
            </p:grpSpPr>
            <p:pic>
              <p:nvPicPr>
                <p:cNvPr id="237" name="Picture 2" descr="http://comerfordsclassroom.yolasite.com/resources/article%20icon.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91680" y="1283123"/>
                  <a:ext cx="4451648" cy="4451648"/>
                </a:xfrm>
                <a:prstGeom prst="rect">
                  <a:avLst/>
                </a:prstGeom>
                <a:noFill/>
                <a:extLst>
                  <a:ext uri="{909E8E84-426E-40DD-AFC4-6F175D3DCCD1}">
                    <a14:hiddenFill xmlns:a14="http://schemas.microsoft.com/office/drawing/2010/main" xmlns="">
                      <a:solidFill>
                        <a:srgbClr val="FFFFFF"/>
                      </a:solidFill>
                    </a14:hiddenFill>
                  </a:ext>
                </a:extLst>
              </p:spPr>
            </p:pic>
            <p:sp>
              <p:nvSpPr>
                <p:cNvPr id="238" name="237 Rectángulo"/>
                <p:cNvSpPr/>
                <p:nvPr/>
              </p:nvSpPr>
              <p:spPr>
                <a:xfrm>
                  <a:off x="2843808" y="3104964"/>
                  <a:ext cx="1512168" cy="180020"/>
                </a:xfrm>
                <a:prstGeom prst="rect">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39" name="238 Rectángulo"/>
                <p:cNvSpPr/>
                <p:nvPr/>
              </p:nvSpPr>
              <p:spPr>
                <a:xfrm>
                  <a:off x="2843808" y="3465004"/>
                  <a:ext cx="1512168" cy="180020"/>
                </a:xfrm>
                <a:prstGeom prst="rect">
                  <a:avLst/>
                </a:prstGeom>
                <a:solidFill>
                  <a:srgbClr val="92D05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40" name="239 Rectángulo"/>
                <p:cNvSpPr/>
                <p:nvPr/>
              </p:nvSpPr>
              <p:spPr>
                <a:xfrm>
                  <a:off x="2843808" y="3861048"/>
                  <a:ext cx="1512168" cy="180020"/>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41" name="240 Rectángulo"/>
                <p:cNvSpPr/>
                <p:nvPr/>
              </p:nvSpPr>
              <p:spPr>
                <a:xfrm>
                  <a:off x="2843808" y="4257092"/>
                  <a:ext cx="1512168" cy="180020"/>
                </a:xfrm>
                <a:prstGeom prst="rect">
                  <a:avLst/>
                </a:prstGeom>
                <a:solidFill>
                  <a:srgbClr val="FFC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42" name="241 Rectángulo"/>
                <p:cNvSpPr/>
                <p:nvPr/>
              </p:nvSpPr>
              <p:spPr>
                <a:xfrm>
                  <a:off x="2843808" y="4617132"/>
                  <a:ext cx="1512168" cy="180020"/>
                </a:xfrm>
                <a:prstGeom prst="rect">
                  <a:avLst/>
                </a:prstGeom>
                <a:solidFill>
                  <a:srgbClr val="FBA1F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43" name="242 Rectángulo"/>
                <p:cNvSpPr/>
                <p:nvPr/>
              </p:nvSpPr>
              <p:spPr>
                <a:xfrm>
                  <a:off x="2843808" y="2744924"/>
                  <a:ext cx="1512168" cy="180020"/>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grpSp>
          <p:sp>
            <p:nvSpPr>
              <p:cNvPr id="247" name="246 Flecha abajo"/>
              <p:cNvSpPr/>
              <p:nvPr/>
            </p:nvSpPr>
            <p:spPr>
              <a:xfrm rot="20109940">
                <a:off x="7594589" y="2365318"/>
                <a:ext cx="196048" cy="2092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8" name="247 Flecha abajo"/>
              <p:cNvSpPr/>
              <p:nvPr/>
            </p:nvSpPr>
            <p:spPr>
              <a:xfrm rot="18263935">
                <a:off x="6381610" y="3580169"/>
                <a:ext cx="207654" cy="13540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9" name="248 Flecha abajo"/>
              <p:cNvSpPr/>
              <p:nvPr/>
            </p:nvSpPr>
            <p:spPr>
              <a:xfrm rot="16200000">
                <a:off x="5328084" y="3825044"/>
                <a:ext cx="288032" cy="3096344"/>
              </a:xfrm>
              <a:prstGeom prst="downArrow">
                <a:avLst>
                  <a:gd name="adj1" fmla="val 2853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
        <p:nvSpPr>
          <p:cNvPr id="260" name="259 CuadroTexto"/>
          <p:cNvSpPr txBox="1"/>
          <p:nvPr/>
        </p:nvSpPr>
        <p:spPr>
          <a:xfrm>
            <a:off x="7308304" y="5445224"/>
            <a:ext cx="1750287" cy="609398"/>
          </a:xfrm>
          <a:prstGeom prst="rect">
            <a:avLst/>
          </a:prstGeom>
          <a:noFill/>
        </p:spPr>
        <p:txBody>
          <a:bodyPr wrap="none" rtlCol="0">
            <a:spAutoFit/>
          </a:bodyPr>
          <a:lstStyle/>
          <a:p>
            <a:pPr>
              <a:buNone/>
            </a:pPr>
            <a:r>
              <a:rPr lang="en-GB" sz="1200" dirty="0" smtClean="0"/>
              <a:t>FULLY ANNOTATED </a:t>
            </a:r>
          </a:p>
          <a:p>
            <a:pPr>
              <a:buNone/>
            </a:pPr>
            <a:r>
              <a:rPr lang="en-GB" sz="1200" dirty="0" smtClean="0"/>
              <a:t>DR INVENTOR </a:t>
            </a:r>
          </a:p>
          <a:p>
            <a:pPr>
              <a:buNone/>
            </a:pPr>
            <a:r>
              <a:rPr lang="en-GB" sz="1200" dirty="0" smtClean="0"/>
              <a:t>CORPUS</a:t>
            </a:r>
            <a:endParaRPr lang="en-GB" sz="1200" dirty="0"/>
          </a:p>
        </p:txBody>
      </p:sp>
      <p:sp>
        <p:nvSpPr>
          <p:cNvPr id="245" name="244 CuadroTexto"/>
          <p:cNvSpPr txBox="1"/>
          <p:nvPr/>
        </p:nvSpPr>
        <p:spPr>
          <a:xfrm>
            <a:off x="4572000" y="6396335"/>
            <a:ext cx="4788024" cy="461665"/>
          </a:xfrm>
          <a:prstGeom prst="rect">
            <a:avLst/>
          </a:prstGeom>
          <a:noFill/>
        </p:spPr>
        <p:txBody>
          <a:bodyPr wrap="square" rtlCol="0">
            <a:spAutoFit/>
          </a:bodyPr>
          <a:lstStyle/>
          <a:p>
            <a:r>
              <a:rPr lang="en-GB" sz="2400" b="1" dirty="0" smtClean="0"/>
              <a:t>Dr Inventor  Annotated Corpus</a:t>
            </a:r>
            <a:endParaRPr lang="en-GB" sz="2400" b="1" dirty="0"/>
          </a:p>
        </p:txBody>
      </p:sp>
      <p:pic>
        <p:nvPicPr>
          <p:cNvPr id="246" name="Picture 4" descr="http://drinventor.eu/images/logo10.jpg"/>
          <p:cNvPicPr>
            <a:picLocks noChangeAspect="1" noChangeArrowheads="1"/>
          </p:cNvPicPr>
          <p:nvPr/>
        </p:nvPicPr>
        <p:blipFill>
          <a:blip r:embed="rId7" cstate="print"/>
          <a:srcRect/>
          <a:stretch>
            <a:fillRect/>
          </a:stretch>
        </p:blipFill>
        <p:spPr bwMode="auto">
          <a:xfrm>
            <a:off x="2267744" y="6318000"/>
            <a:ext cx="652499" cy="540000"/>
          </a:xfrm>
          <a:prstGeom prst="rect">
            <a:avLst/>
          </a:prstGeom>
          <a:noFill/>
          <a:ln w="12700">
            <a:solidFill>
              <a:schemeClr val="tx2"/>
            </a:solidFill>
          </a:ln>
        </p:spPr>
      </p:pic>
      <p:pic>
        <p:nvPicPr>
          <p:cNvPr id="250" name="249 Imagen" descr="TALN VERMELL POSITIU.jpg"/>
          <p:cNvPicPr>
            <a:picLocks noChangeAspect="1"/>
          </p:cNvPicPr>
          <p:nvPr/>
        </p:nvPicPr>
        <p:blipFill>
          <a:blip r:embed="rId8" cstate="print"/>
          <a:stretch>
            <a:fillRect/>
          </a:stretch>
        </p:blipFill>
        <p:spPr>
          <a:xfrm>
            <a:off x="-36512" y="6353208"/>
            <a:ext cx="2195444" cy="504792"/>
          </a:xfrm>
          <a:prstGeom prst="rect">
            <a:avLst/>
          </a:prstGeom>
        </p:spPr>
      </p:pic>
      <p:grpSp>
        <p:nvGrpSpPr>
          <p:cNvPr id="23" name="262 Grupo"/>
          <p:cNvGrpSpPr/>
          <p:nvPr/>
        </p:nvGrpSpPr>
        <p:grpSpPr>
          <a:xfrm>
            <a:off x="0" y="2636912"/>
            <a:ext cx="4211960" cy="3456384"/>
            <a:chOff x="0" y="2636912"/>
            <a:chExt cx="4211960" cy="3456384"/>
          </a:xfrm>
        </p:grpSpPr>
        <p:grpSp>
          <p:nvGrpSpPr>
            <p:cNvPr id="24" name="11 Grupo"/>
            <p:cNvGrpSpPr/>
            <p:nvPr/>
          </p:nvGrpSpPr>
          <p:grpSpPr>
            <a:xfrm>
              <a:off x="971600" y="3717032"/>
              <a:ext cx="2506310" cy="2040985"/>
              <a:chOff x="419634" y="3699165"/>
              <a:chExt cx="2848527" cy="2724713"/>
            </a:xfrm>
          </p:grpSpPr>
          <p:grpSp>
            <p:nvGrpSpPr>
              <p:cNvPr id="25" name="198 Grupo"/>
              <p:cNvGrpSpPr/>
              <p:nvPr/>
            </p:nvGrpSpPr>
            <p:grpSpPr>
              <a:xfrm>
                <a:off x="883006" y="3699165"/>
                <a:ext cx="1942125" cy="2013707"/>
                <a:chOff x="1691680" y="1283123"/>
                <a:chExt cx="4451648" cy="4451648"/>
              </a:xfrm>
            </p:grpSpPr>
            <p:pic>
              <p:nvPicPr>
                <p:cNvPr id="296" name="Picture 2" descr="http://comerfordsclassroom.yolasite.com/resources/article%20icon.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691680" y="1283123"/>
                  <a:ext cx="4451648" cy="4451648"/>
                </a:xfrm>
                <a:prstGeom prst="rect">
                  <a:avLst/>
                </a:prstGeom>
                <a:noFill/>
                <a:extLst>
                  <a:ext uri="{909E8E84-426E-40DD-AFC4-6F175D3DCCD1}">
                    <a14:hiddenFill xmlns:a14="http://schemas.microsoft.com/office/drawing/2010/main" xmlns="">
                      <a:solidFill>
                        <a:srgbClr val="FFFFFF"/>
                      </a:solidFill>
                    </a14:hiddenFill>
                  </a:ext>
                </a:extLst>
              </p:spPr>
            </p:pic>
            <p:sp>
              <p:nvSpPr>
                <p:cNvPr id="297" name="296 Rectángulo"/>
                <p:cNvSpPr/>
                <p:nvPr/>
              </p:nvSpPr>
              <p:spPr>
                <a:xfrm>
                  <a:off x="2843808" y="3104964"/>
                  <a:ext cx="1512168" cy="180020"/>
                </a:xfrm>
                <a:prstGeom prst="rect">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98" name="297 Rectángulo"/>
                <p:cNvSpPr/>
                <p:nvPr/>
              </p:nvSpPr>
              <p:spPr>
                <a:xfrm>
                  <a:off x="2843808" y="3465004"/>
                  <a:ext cx="1512168" cy="180020"/>
                </a:xfrm>
                <a:prstGeom prst="rect">
                  <a:avLst/>
                </a:prstGeom>
                <a:solidFill>
                  <a:srgbClr val="92D05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99" name="298 Rectángulo"/>
                <p:cNvSpPr/>
                <p:nvPr/>
              </p:nvSpPr>
              <p:spPr>
                <a:xfrm>
                  <a:off x="2843808" y="3861048"/>
                  <a:ext cx="1512168" cy="180020"/>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300" name="299 Rectángulo"/>
                <p:cNvSpPr/>
                <p:nvPr/>
              </p:nvSpPr>
              <p:spPr>
                <a:xfrm>
                  <a:off x="2843808" y="4257092"/>
                  <a:ext cx="1512168" cy="180020"/>
                </a:xfrm>
                <a:prstGeom prst="rect">
                  <a:avLst/>
                </a:prstGeom>
                <a:solidFill>
                  <a:srgbClr val="FFC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301" name="300 Rectángulo"/>
                <p:cNvSpPr/>
                <p:nvPr/>
              </p:nvSpPr>
              <p:spPr>
                <a:xfrm>
                  <a:off x="2843808" y="4617132"/>
                  <a:ext cx="1512168" cy="180020"/>
                </a:xfrm>
                <a:prstGeom prst="rect">
                  <a:avLst/>
                </a:prstGeom>
                <a:solidFill>
                  <a:srgbClr val="FBA1F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302" name="301 Rectángulo"/>
                <p:cNvSpPr/>
                <p:nvPr/>
              </p:nvSpPr>
              <p:spPr>
                <a:xfrm>
                  <a:off x="2843808" y="2744924"/>
                  <a:ext cx="1512168" cy="180020"/>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grpSp>
          <p:pic>
            <p:nvPicPr>
              <p:cNvPr id="286" name="Picture 2" descr="http://comerfordsclassroom.yolasite.com/resources/article%20icon.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436690" y="5106915"/>
                <a:ext cx="717359" cy="743799"/>
              </a:xfrm>
              <a:prstGeom prst="rect">
                <a:avLst/>
              </a:prstGeom>
              <a:noFill/>
              <a:extLst>
                <a:ext uri="{909E8E84-426E-40DD-AFC4-6F175D3DCCD1}">
                  <a14:hiddenFill xmlns:a14="http://schemas.microsoft.com/office/drawing/2010/main" xmlns="">
                    <a:solidFill>
                      <a:srgbClr val="FFFFFF"/>
                    </a:solidFill>
                  </a14:hiddenFill>
                </a:ext>
              </a:extLst>
            </p:spPr>
          </p:pic>
          <p:pic>
            <p:nvPicPr>
              <p:cNvPr id="287" name="Picture 2" descr="http://comerfordsclassroom.yolasite.com/resources/article%20icon.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2321547" y="5085159"/>
                <a:ext cx="717359" cy="743799"/>
              </a:xfrm>
              <a:prstGeom prst="rect">
                <a:avLst/>
              </a:prstGeom>
              <a:noFill/>
              <a:extLst>
                <a:ext uri="{909E8E84-426E-40DD-AFC4-6F175D3DCCD1}">
                  <a14:hiddenFill xmlns:a14="http://schemas.microsoft.com/office/drawing/2010/main" xmlns="">
                    <a:solidFill>
                      <a:srgbClr val="FFFFFF"/>
                    </a:solidFill>
                  </a14:hiddenFill>
                </a:ext>
              </a:extLst>
            </p:spPr>
          </p:pic>
          <p:pic>
            <p:nvPicPr>
              <p:cNvPr id="288" name="Picture 2" descr="http://comerfordsclassroom.yolasite.com/resources/article%20icon.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1485218" y="5680079"/>
                <a:ext cx="717359" cy="743799"/>
              </a:xfrm>
              <a:prstGeom prst="rect">
                <a:avLst/>
              </a:prstGeom>
              <a:noFill/>
              <a:extLst>
                <a:ext uri="{909E8E84-426E-40DD-AFC4-6F175D3DCCD1}">
                  <a14:hiddenFill xmlns:a14="http://schemas.microsoft.com/office/drawing/2010/main" xmlns="">
                    <a:solidFill>
                      <a:srgbClr val="FFFFFF"/>
                    </a:solidFill>
                  </a14:hiddenFill>
                </a:ext>
              </a:extLst>
            </p:spPr>
          </p:pic>
          <p:pic>
            <p:nvPicPr>
              <p:cNvPr id="289" name="Picture 2" descr="http://comerfordsclassroom.yolasite.com/resources/article%20icon.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419634" y="4311109"/>
                <a:ext cx="717359" cy="743799"/>
              </a:xfrm>
              <a:prstGeom prst="rect">
                <a:avLst/>
              </a:prstGeom>
              <a:noFill/>
              <a:extLst>
                <a:ext uri="{909E8E84-426E-40DD-AFC4-6F175D3DCCD1}">
                  <a14:hiddenFill xmlns:a14="http://schemas.microsoft.com/office/drawing/2010/main" xmlns="">
                    <a:solidFill>
                      <a:srgbClr val="FFFFFF"/>
                    </a:solidFill>
                  </a14:hiddenFill>
                </a:ext>
              </a:extLst>
            </p:spPr>
          </p:pic>
          <p:pic>
            <p:nvPicPr>
              <p:cNvPr id="290" name="Picture 2" descr="http://comerfordsclassroom.yolasite.com/resources/article%20icon.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2550802" y="4296491"/>
                <a:ext cx="717359" cy="74379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91" name="290 Conector recto de flecha"/>
              <p:cNvCxnSpPr/>
              <p:nvPr/>
            </p:nvCxnSpPr>
            <p:spPr>
              <a:xfrm flipH="1" flipV="1">
                <a:off x="2143992" y="5125875"/>
                <a:ext cx="406811" cy="251991"/>
              </a:xfrm>
              <a:prstGeom prst="straightConnector1">
                <a:avLst/>
              </a:prstGeom>
              <a:ln w="19050">
                <a:solidFill>
                  <a:srgbClr val="0070C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2" name="291 Conector recto de flecha"/>
              <p:cNvCxnSpPr/>
              <p:nvPr/>
            </p:nvCxnSpPr>
            <p:spPr>
              <a:xfrm flipV="1">
                <a:off x="1004537" y="5136339"/>
                <a:ext cx="381109" cy="382560"/>
              </a:xfrm>
              <a:prstGeom prst="straightConnector1">
                <a:avLst/>
              </a:prstGeom>
              <a:ln w="19050">
                <a:solidFill>
                  <a:srgbClr val="0070C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3" name="292 Conector recto de flecha"/>
              <p:cNvCxnSpPr>
                <a:endCxn id="298" idx="1"/>
              </p:cNvCxnSpPr>
              <p:nvPr/>
            </p:nvCxnSpPr>
            <p:spPr>
              <a:xfrm>
                <a:off x="1004537" y="4671549"/>
                <a:ext cx="381109" cy="55308"/>
              </a:xfrm>
              <a:prstGeom prst="straightConnector1">
                <a:avLst/>
              </a:prstGeom>
              <a:ln w="19050">
                <a:solidFill>
                  <a:srgbClr val="0070C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4" name="293 Conector recto de flecha"/>
              <p:cNvCxnSpPr/>
              <p:nvPr/>
            </p:nvCxnSpPr>
            <p:spPr>
              <a:xfrm flipH="1">
                <a:off x="2259627" y="4668391"/>
                <a:ext cx="460429" cy="17750"/>
              </a:xfrm>
              <a:prstGeom prst="straightConnector1">
                <a:avLst/>
              </a:prstGeom>
              <a:ln w="19050">
                <a:solidFill>
                  <a:srgbClr val="0070C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5" name="294 Conector recto de flecha"/>
              <p:cNvCxnSpPr/>
              <p:nvPr/>
            </p:nvCxnSpPr>
            <p:spPr>
              <a:xfrm flipH="1" flipV="1">
                <a:off x="1825738" y="5457058"/>
                <a:ext cx="28331" cy="371900"/>
              </a:xfrm>
              <a:prstGeom prst="straightConnector1">
                <a:avLst/>
              </a:prstGeom>
              <a:ln w="19050">
                <a:solidFill>
                  <a:srgbClr val="0070C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1" name="280 Flecha abajo"/>
            <p:cNvSpPr/>
            <p:nvPr/>
          </p:nvSpPr>
          <p:spPr>
            <a:xfrm>
              <a:off x="1979712" y="2636912"/>
              <a:ext cx="282071" cy="856926"/>
            </a:xfrm>
            <a:prstGeom prst="downArrow">
              <a:avLst>
                <a:gd name="adj1" fmla="val 50000"/>
                <a:gd name="adj2" fmla="val 37411"/>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82" name="9 CuadroTexto"/>
            <p:cNvSpPr txBox="1"/>
            <p:nvPr/>
          </p:nvSpPr>
          <p:spPr>
            <a:xfrm>
              <a:off x="1475656" y="2852936"/>
              <a:ext cx="1537959" cy="368194"/>
            </a:xfrm>
            <a:prstGeom prst="rect">
              <a:avLst/>
            </a:prstGeom>
            <a:solidFill>
              <a:schemeClr val="accent1">
                <a:lumMod val="20000"/>
                <a:lumOff val="80000"/>
              </a:schemeClr>
            </a:solidFill>
            <a:ln w="38100">
              <a:noFill/>
            </a:ln>
          </p:spPr>
          <p:txBody>
            <a:bodyPr wrap="square" rtlCol="0">
              <a:noAutofit/>
            </a:bodyPr>
            <a:lstStyle/>
            <a:p>
              <a:pPr algn="ctr">
                <a:spcAft>
                  <a:spcPts val="0"/>
                </a:spcAft>
              </a:pPr>
              <a:r>
                <a:rPr lang="es-ES" sz="2000" b="1" dirty="0" smtClean="0">
                  <a:latin typeface="Calibri"/>
                  <a:ea typeface="SimSun"/>
                  <a:cs typeface="Times New Roman"/>
                </a:rPr>
                <a:t>CITATIONS</a:t>
              </a:r>
            </a:p>
          </p:txBody>
        </p:sp>
        <p:sp>
          <p:nvSpPr>
            <p:cNvPr id="283" name="282 Llamada ovalada"/>
            <p:cNvSpPr/>
            <p:nvPr/>
          </p:nvSpPr>
          <p:spPr>
            <a:xfrm>
              <a:off x="0" y="3429000"/>
              <a:ext cx="1547664" cy="612648"/>
            </a:xfrm>
            <a:prstGeom prst="wedgeEllipseCallout">
              <a:avLst>
                <a:gd name="adj1" fmla="val 37010"/>
                <a:gd name="adj2" fmla="val 72743"/>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I am USING her method</a:t>
              </a:r>
              <a:endParaRPr lang="en-GB" sz="1400" dirty="0">
                <a:solidFill>
                  <a:schemeClr val="tx1"/>
                </a:solidFill>
              </a:endParaRPr>
            </a:p>
          </p:txBody>
        </p:sp>
        <p:sp>
          <p:nvSpPr>
            <p:cNvPr id="284" name="283 Llamada ovalada"/>
            <p:cNvSpPr/>
            <p:nvPr/>
          </p:nvSpPr>
          <p:spPr>
            <a:xfrm>
              <a:off x="2520280" y="5408640"/>
              <a:ext cx="1691680" cy="684656"/>
            </a:xfrm>
            <a:prstGeom prst="wedgeEllipseCallout">
              <a:avLst>
                <a:gd name="adj1" fmla="val -66871"/>
                <a:gd name="adj2" fmla="val -2656"/>
              </a:avLst>
            </a:prstGeom>
            <a:solidFill>
              <a:srgbClr val="FF00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His approach has LIMITATIONS !</a:t>
              </a:r>
              <a:endParaRPr lang="en-GB" sz="1200" dirty="0">
                <a:solidFill>
                  <a:schemeClr val="tx1"/>
                </a:solidFill>
              </a:endParaRPr>
            </a:p>
          </p:txBody>
        </p:sp>
      </p:grpSp>
      <p:grpSp>
        <p:nvGrpSpPr>
          <p:cNvPr id="43" name="263 Grupo"/>
          <p:cNvGrpSpPr/>
          <p:nvPr/>
        </p:nvGrpSpPr>
        <p:grpSpPr>
          <a:xfrm>
            <a:off x="3131840" y="2492896"/>
            <a:ext cx="4104456" cy="2808312"/>
            <a:chOff x="3131840" y="2492896"/>
            <a:chExt cx="4104456" cy="2808312"/>
          </a:xfrm>
        </p:grpSpPr>
        <p:grpSp>
          <p:nvGrpSpPr>
            <p:cNvPr id="44" name="16 Grupo"/>
            <p:cNvGrpSpPr/>
            <p:nvPr/>
          </p:nvGrpSpPr>
          <p:grpSpPr>
            <a:xfrm>
              <a:off x="4211960" y="3165332"/>
              <a:ext cx="1940843" cy="1559812"/>
              <a:chOff x="2398675" y="3404264"/>
              <a:chExt cx="2025472" cy="2050394"/>
            </a:xfrm>
          </p:grpSpPr>
          <p:grpSp>
            <p:nvGrpSpPr>
              <p:cNvPr id="45" name="185 Grupo"/>
              <p:cNvGrpSpPr/>
              <p:nvPr/>
            </p:nvGrpSpPr>
            <p:grpSpPr>
              <a:xfrm>
                <a:off x="2398675" y="3404264"/>
                <a:ext cx="2025472" cy="2050394"/>
                <a:chOff x="1691680" y="1283123"/>
                <a:chExt cx="4451648" cy="4451648"/>
              </a:xfrm>
            </p:grpSpPr>
            <p:pic>
              <p:nvPicPr>
                <p:cNvPr id="272" name="Picture 2" descr="http://comerfordsclassroom.yolasite.com/resources/article%20icon.png"/>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691680" y="1283123"/>
                  <a:ext cx="4451648" cy="4451648"/>
                </a:xfrm>
                <a:prstGeom prst="rect">
                  <a:avLst/>
                </a:prstGeom>
                <a:noFill/>
                <a:extLst>
                  <a:ext uri="{909E8E84-426E-40DD-AFC4-6F175D3DCCD1}">
                    <a14:hiddenFill xmlns:a14="http://schemas.microsoft.com/office/drawing/2010/main" xmlns="">
                      <a:solidFill>
                        <a:srgbClr val="FFFFFF"/>
                      </a:solidFill>
                    </a14:hiddenFill>
                  </a:ext>
                </a:extLst>
              </p:spPr>
            </p:pic>
            <p:sp>
              <p:nvSpPr>
                <p:cNvPr id="273" name="272 Rectángulo"/>
                <p:cNvSpPr/>
                <p:nvPr/>
              </p:nvSpPr>
              <p:spPr>
                <a:xfrm>
                  <a:off x="2843808" y="3104964"/>
                  <a:ext cx="1512168" cy="180020"/>
                </a:xfrm>
                <a:prstGeom prst="rect">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74" name="273 Rectángulo"/>
                <p:cNvSpPr/>
                <p:nvPr/>
              </p:nvSpPr>
              <p:spPr>
                <a:xfrm>
                  <a:off x="2843808" y="3465004"/>
                  <a:ext cx="1512168" cy="180020"/>
                </a:xfrm>
                <a:prstGeom prst="rect">
                  <a:avLst/>
                </a:prstGeom>
                <a:solidFill>
                  <a:srgbClr val="92D05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75" name="274 Rectángulo"/>
                <p:cNvSpPr/>
                <p:nvPr/>
              </p:nvSpPr>
              <p:spPr>
                <a:xfrm>
                  <a:off x="2843808" y="3861048"/>
                  <a:ext cx="1512168" cy="180020"/>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76" name="275 Rectángulo"/>
                <p:cNvSpPr/>
                <p:nvPr/>
              </p:nvSpPr>
              <p:spPr>
                <a:xfrm>
                  <a:off x="2843808" y="4257092"/>
                  <a:ext cx="1512168" cy="180020"/>
                </a:xfrm>
                <a:prstGeom prst="rect">
                  <a:avLst/>
                </a:prstGeom>
                <a:solidFill>
                  <a:srgbClr val="FFC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77" name="276 Rectángulo"/>
                <p:cNvSpPr/>
                <p:nvPr/>
              </p:nvSpPr>
              <p:spPr>
                <a:xfrm>
                  <a:off x="2843808" y="4617132"/>
                  <a:ext cx="1512168" cy="180020"/>
                </a:xfrm>
                <a:prstGeom prst="rect">
                  <a:avLst/>
                </a:prstGeom>
                <a:solidFill>
                  <a:srgbClr val="FBA1F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78" name="277 Rectángulo"/>
                <p:cNvSpPr/>
                <p:nvPr/>
              </p:nvSpPr>
              <p:spPr>
                <a:xfrm>
                  <a:off x="2843808" y="2744924"/>
                  <a:ext cx="1512168" cy="180020"/>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grpSp>
          <p:sp>
            <p:nvSpPr>
              <p:cNvPr id="267" name="266 Elipse"/>
              <p:cNvSpPr/>
              <p:nvPr/>
            </p:nvSpPr>
            <p:spPr>
              <a:xfrm>
                <a:off x="2843808" y="4038348"/>
                <a:ext cx="294376" cy="13283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smtClean="0"/>
                  <a:t>A</a:t>
                </a:r>
                <a:endParaRPr lang="en-GB" sz="1200" b="1" dirty="0"/>
              </a:p>
            </p:txBody>
          </p:sp>
          <p:sp>
            <p:nvSpPr>
              <p:cNvPr id="268" name="267 Elipse"/>
              <p:cNvSpPr/>
              <p:nvPr/>
            </p:nvSpPr>
            <p:spPr>
              <a:xfrm>
                <a:off x="3185479" y="4182631"/>
                <a:ext cx="294376" cy="13283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t>D</a:t>
                </a:r>
                <a:endParaRPr lang="en-GB" sz="1200" b="1" dirty="0"/>
              </a:p>
            </p:txBody>
          </p:sp>
          <p:sp>
            <p:nvSpPr>
              <p:cNvPr id="269" name="268 Elipse"/>
              <p:cNvSpPr/>
              <p:nvPr/>
            </p:nvSpPr>
            <p:spPr>
              <a:xfrm>
                <a:off x="2858564" y="4395566"/>
                <a:ext cx="294376" cy="13283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smtClean="0"/>
                  <a:t>N</a:t>
                </a:r>
                <a:endParaRPr lang="en-GB" sz="1200" b="1" dirty="0"/>
              </a:p>
            </p:txBody>
          </p:sp>
          <p:sp>
            <p:nvSpPr>
              <p:cNvPr id="270" name="269 Elipse"/>
              <p:cNvSpPr/>
              <p:nvPr/>
            </p:nvSpPr>
            <p:spPr>
              <a:xfrm>
                <a:off x="3005752" y="4719102"/>
                <a:ext cx="294376" cy="13283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smtClean="0"/>
                  <a:t>C</a:t>
                </a:r>
                <a:endParaRPr lang="en-GB" sz="1200" b="1" dirty="0"/>
              </a:p>
            </p:txBody>
          </p:sp>
          <p:sp>
            <p:nvSpPr>
              <p:cNvPr id="271" name="270 Elipse"/>
              <p:cNvSpPr/>
              <p:nvPr/>
            </p:nvSpPr>
            <p:spPr>
              <a:xfrm>
                <a:off x="3203848" y="4880342"/>
                <a:ext cx="294376" cy="13283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smtClean="0"/>
                  <a:t>L</a:t>
                </a:r>
                <a:endParaRPr lang="en-GB" sz="1200" b="1" dirty="0"/>
              </a:p>
            </p:txBody>
          </p:sp>
        </p:grpSp>
        <p:sp>
          <p:nvSpPr>
            <p:cNvPr id="262" name="261 Flecha abajo"/>
            <p:cNvSpPr/>
            <p:nvPr/>
          </p:nvSpPr>
          <p:spPr>
            <a:xfrm rot="18213904" flipH="1">
              <a:off x="3941611" y="1978581"/>
              <a:ext cx="279817" cy="1855767"/>
            </a:xfrm>
            <a:prstGeom prst="downArrow">
              <a:avLst>
                <a:gd name="adj1" fmla="val 50000"/>
                <a:gd name="adj2" fmla="val 37411"/>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63" name="9 CuadroTexto"/>
            <p:cNvSpPr txBox="1"/>
            <p:nvPr/>
          </p:nvSpPr>
          <p:spPr>
            <a:xfrm>
              <a:off x="3131840" y="2564904"/>
              <a:ext cx="1944216" cy="576064"/>
            </a:xfrm>
            <a:prstGeom prst="rect">
              <a:avLst/>
            </a:prstGeom>
            <a:solidFill>
              <a:schemeClr val="accent1">
                <a:lumMod val="20000"/>
                <a:lumOff val="80000"/>
              </a:schemeClr>
            </a:solidFill>
            <a:ln w="38100">
              <a:noFill/>
            </a:ln>
          </p:spPr>
          <p:txBody>
            <a:bodyPr wrap="square" rtlCol="0">
              <a:noAutofit/>
            </a:bodyPr>
            <a:lstStyle/>
            <a:p>
              <a:pPr algn="ctr">
                <a:spcAft>
                  <a:spcPts val="0"/>
                </a:spcAft>
              </a:pPr>
              <a:r>
                <a:rPr lang="en-GB" sz="2000" b="1" dirty="0" smtClean="0">
                  <a:latin typeface="Calibri"/>
                  <a:ea typeface="SimSun"/>
                  <a:cs typeface="Times New Roman"/>
                </a:rPr>
                <a:t>RHETORICAL</a:t>
              </a:r>
            </a:p>
            <a:p>
              <a:pPr algn="ctr">
                <a:spcAft>
                  <a:spcPts val="0"/>
                </a:spcAft>
                <a:buNone/>
              </a:pPr>
              <a:r>
                <a:rPr lang="en-GB" sz="2000" b="1" dirty="0" smtClean="0">
                  <a:latin typeface="Calibri"/>
                  <a:ea typeface="SimSun"/>
                  <a:cs typeface="Times New Roman"/>
                </a:rPr>
                <a:t>INFORMATION</a:t>
              </a:r>
            </a:p>
          </p:txBody>
        </p:sp>
        <p:sp>
          <p:nvSpPr>
            <p:cNvPr id="264" name="263 Llamada ovalada"/>
            <p:cNvSpPr/>
            <p:nvPr/>
          </p:nvSpPr>
          <p:spPr>
            <a:xfrm>
              <a:off x="5004048" y="2492896"/>
              <a:ext cx="2232248" cy="720080"/>
            </a:xfrm>
            <a:prstGeom prst="wedgeEllipseCallout">
              <a:avLst>
                <a:gd name="adj1" fmla="val -42403"/>
                <a:gd name="adj2" fmla="val 106341"/>
              </a:avLst>
            </a:prstGeom>
            <a:solidFill>
              <a:srgbClr val="0070C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What is the CHALLENGE faced by the author(s)?</a:t>
              </a:r>
              <a:endParaRPr lang="en-GB" sz="1200" dirty="0">
                <a:solidFill>
                  <a:schemeClr val="tx1"/>
                </a:solidFill>
              </a:endParaRPr>
            </a:p>
          </p:txBody>
        </p:sp>
        <p:sp>
          <p:nvSpPr>
            <p:cNvPr id="265" name="264 Llamada ovalada"/>
            <p:cNvSpPr/>
            <p:nvPr/>
          </p:nvSpPr>
          <p:spPr>
            <a:xfrm>
              <a:off x="5004048" y="4581128"/>
              <a:ext cx="1728192" cy="720080"/>
            </a:xfrm>
            <a:prstGeom prst="wedgeEllipseCallout">
              <a:avLst>
                <a:gd name="adj1" fmla="val -48357"/>
                <a:gd name="adj2" fmla="val -66571"/>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What  is the OUTCOME of the experiment</a:t>
              </a:r>
              <a:endParaRPr lang="en-GB" sz="1200" dirty="0"/>
            </a:p>
          </p:txBody>
        </p:sp>
      </p:grpSp>
      <p:pic>
        <p:nvPicPr>
          <p:cNvPr id="251" name="Picture 4" descr="Beatriz Fisas Elizalde's picture"/>
          <p:cNvPicPr>
            <a:picLocks noChangeAspect="1" noChangeArrowheads="1"/>
          </p:cNvPicPr>
          <p:nvPr/>
        </p:nvPicPr>
        <p:blipFill>
          <a:blip r:embed="rId11" cstate="print"/>
          <a:srcRect/>
          <a:stretch>
            <a:fillRect/>
          </a:stretch>
        </p:blipFill>
        <p:spPr bwMode="auto">
          <a:xfrm>
            <a:off x="7452320" y="44623"/>
            <a:ext cx="720080" cy="720081"/>
          </a:xfrm>
          <a:prstGeom prst="rect">
            <a:avLst/>
          </a:prstGeom>
          <a:noFill/>
        </p:spPr>
      </p:pic>
      <p:pic>
        <p:nvPicPr>
          <p:cNvPr id="252" name="Picture 6" descr="Francesco Ronzano's picture"/>
          <p:cNvPicPr>
            <a:picLocks noChangeAspect="1" noChangeArrowheads="1"/>
          </p:cNvPicPr>
          <p:nvPr/>
        </p:nvPicPr>
        <p:blipFill>
          <a:blip r:embed="rId12" cstate="print"/>
          <a:srcRect/>
          <a:stretch>
            <a:fillRect/>
          </a:stretch>
        </p:blipFill>
        <p:spPr bwMode="auto">
          <a:xfrm>
            <a:off x="8423921" y="44624"/>
            <a:ext cx="720079" cy="720080"/>
          </a:xfrm>
          <a:prstGeom prst="rect">
            <a:avLst/>
          </a:prstGeom>
          <a:noFill/>
        </p:spPr>
      </p:pic>
      <p:sp>
        <p:nvSpPr>
          <p:cNvPr id="254" name="253 Llamada ovalada"/>
          <p:cNvSpPr/>
          <p:nvPr/>
        </p:nvSpPr>
        <p:spPr>
          <a:xfrm flipH="1">
            <a:off x="3635896" y="620688"/>
            <a:ext cx="2016224" cy="864096"/>
          </a:xfrm>
          <a:prstGeom prst="wedgeEllipseCallout">
            <a:avLst>
              <a:gd name="adj1" fmla="val -43675"/>
              <a:gd name="adj2" fmla="val 67771"/>
            </a:avLst>
          </a:prstGeom>
          <a:solidFill>
            <a:srgbClr val="0070C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rPr>
              <a:t>How important is this sentence?</a:t>
            </a:r>
            <a:endParaRPr lang="en-GB" sz="1400" dirty="0">
              <a:solidFill>
                <a:schemeClr val="tx1"/>
              </a:solidFill>
            </a:endParaRPr>
          </a:p>
        </p:txBody>
      </p:sp>
      <p:sp>
        <p:nvSpPr>
          <p:cNvPr id="255" name="254 CuadroTexto"/>
          <p:cNvSpPr txBox="1"/>
          <p:nvPr/>
        </p:nvSpPr>
        <p:spPr>
          <a:xfrm>
            <a:off x="3384376" y="44624"/>
            <a:ext cx="2843808" cy="369332"/>
          </a:xfrm>
          <a:prstGeom prst="rect">
            <a:avLst/>
          </a:prstGeom>
          <a:noFill/>
        </p:spPr>
        <p:txBody>
          <a:bodyPr wrap="square" rtlCol="0">
            <a:spAutoFit/>
          </a:bodyPr>
          <a:lstStyle/>
          <a:p>
            <a:r>
              <a:rPr lang="es-ES" b="1" dirty="0" smtClean="0"/>
              <a:t>(</a:t>
            </a:r>
            <a:r>
              <a:rPr lang="es-ES" b="1" dirty="0" err="1" smtClean="0"/>
              <a:t>Fisas</a:t>
            </a:r>
            <a:r>
              <a:rPr lang="es-ES" b="1" dirty="0" smtClean="0"/>
              <a:t> et al., 2016) </a:t>
            </a:r>
            <a:r>
              <a:rPr lang="es-ES" b="1" dirty="0" err="1" smtClean="0"/>
              <a:t>LREC</a:t>
            </a:r>
            <a:endParaRPr lang="es-ES" b="1" dirty="0"/>
          </a:p>
        </p:txBody>
      </p:sp>
    </p:spTree>
    <p:extLst>
      <p:ext uri="{BB962C8B-B14F-4D97-AF65-F5344CB8AC3E}">
        <p14:creationId xmlns:p14="http://schemas.microsoft.com/office/powerpoint/2010/main" xmlns="" val="3791146564"/>
      </p:ext>
    </p:extLst>
  </p:cSld>
  <p:clrMapOvr>
    <a:masterClrMapping/>
  </p:clrMapOvr>
  <mc:AlternateContent xmlns:mc="http://schemas.openxmlformats.org/markup-compatibility/2006">
    <mc:Choice xmlns:p14="http://schemas.microsoft.com/office/powerpoint/2010/main" xmlns="" Requires="p14">
      <p:transition spd="slow" p14:dur="2000" advTm="34665"/>
    </mc:Choice>
    <mc:Fallback>
      <p:transition spd="slow" advTm="34665"/>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srcRect/>
          <a:stretch>
            <a:fillRect/>
          </a:stretch>
        </p:blipFill>
        <p:spPr bwMode="auto">
          <a:xfrm>
            <a:off x="3611576" y="504680"/>
            <a:ext cx="4128776" cy="4652512"/>
          </a:xfrm>
          <a:prstGeom prst="rect">
            <a:avLst/>
          </a:prstGeom>
          <a:noFill/>
          <a:ln w="9525">
            <a:noFill/>
            <a:miter lim="800000"/>
            <a:headEnd/>
            <a:tailEnd/>
          </a:ln>
        </p:spPr>
      </p:pic>
      <p:grpSp>
        <p:nvGrpSpPr>
          <p:cNvPr id="13" name="12 Grupo"/>
          <p:cNvGrpSpPr/>
          <p:nvPr/>
        </p:nvGrpSpPr>
        <p:grpSpPr>
          <a:xfrm>
            <a:off x="107504" y="620689"/>
            <a:ext cx="3522907" cy="5184575"/>
            <a:chOff x="74242" y="620689"/>
            <a:chExt cx="3522907" cy="5184575"/>
          </a:xfrm>
        </p:grpSpPr>
        <p:sp>
          <p:nvSpPr>
            <p:cNvPr id="14" name="13 Rectángulo redondeado"/>
            <p:cNvSpPr/>
            <p:nvPr/>
          </p:nvSpPr>
          <p:spPr>
            <a:xfrm rot="5400000">
              <a:off x="1628056" y="579046"/>
              <a:ext cx="382025" cy="3489645"/>
            </a:xfrm>
            <a:prstGeom prst="roundRect">
              <a:avLst/>
            </a:prstGeom>
            <a:no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400" b="1" dirty="0" err="1" smtClean="0"/>
                <a:t>CITATION</a:t>
              </a:r>
              <a:r>
                <a:rPr lang="es-ES" sz="1400" b="1" dirty="0" smtClean="0"/>
                <a:t> </a:t>
              </a:r>
              <a:r>
                <a:rPr lang="es-ES" sz="1400" b="1" dirty="0" err="1" smtClean="0"/>
                <a:t>ENRICHMENT</a:t>
              </a:r>
              <a:endParaRPr lang="es-ES" sz="1400" b="1" dirty="0"/>
            </a:p>
          </p:txBody>
        </p:sp>
        <p:sp>
          <p:nvSpPr>
            <p:cNvPr id="15" name="14 Rectángulo redondeado"/>
            <p:cNvSpPr/>
            <p:nvPr/>
          </p:nvSpPr>
          <p:spPr>
            <a:xfrm rot="5400000">
              <a:off x="1628057" y="-933121"/>
              <a:ext cx="382025" cy="3489645"/>
            </a:xfrm>
            <a:prstGeom prst="roundRect">
              <a:avLst/>
            </a:prstGeom>
            <a:no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PFD</a:t>
              </a:r>
              <a:r>
                <a:rPr lang="es-ES" sz="1600" b="1" dirty="0" smtClean="0"/>
                <a:t>/XML </a:t>
              </a:r>
              <a:r>
                <a:rPr lang="es-ES" sz="1600" b="1" dirty="0" err="1" smtClean="0"/>
                <a:t>IMPORTER</a:t>
              </a:r>
              <a:endParaRPr lang="es-ES" sz="1600" b="1" dirty="0"/>
            </a:p>
          </p:txBody>
        </p:sp>
        <p:sp>
          <p:nvSpPr>
            <p:cNvPr id="16" name="15 Rectángulo redondeado"/>
            <p:cNvSpPr/>
            <p:nvPr/>
          </p:nvSpPr>
          <p:spPr>
            <a:xfrm rot="5400000">
              <a:off x="1628057" y="-429066"/>
              <a:ext cx="382025" cy="3489645"/>
            </a:xfrm>
            <a:prstGeom prst="roundRect">
              <a:avLst/>
            </a:prstGeom>
            <a:no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smtClean="0"/>
                <a:t>WORD &amp; </a:t>
              </a:r>
              <a:r>
                <a:rPr lang="es-ES" sz="1600" b="1" dirty="0" err="1" smtClean="0"/>
                <a:t>SENTENCE</a:t>
              </a:r>
              <a:r>
                <a:rPr lang="es-ES" sz="1600" b="1" dirty="0" smtClean="0"/>
                <a:t> </a:t>
              </a:r>
              <a:r>
                <a:rPr lang="es-ES" sz="1600" b="1" dirty="0" err="1" smtClean="0"/>
                <a:t>IDENTIFICATION</a:t>
              </a:r>
              <a:endParaRPr lang="es-ES" sz="1600" b="1" dirty="0"/>
            </a:p>
          </p:txBody>
        </p:sp>
        <p:sp>
          <p:nvSpPr>
            <p:cNvPr id="17" name="16 Rectángulo redondeado"/>
            <p:cNvSpPr/>
            <p:nvPr/>
          </p:nvSpPr>
          <p:spPr>
            <a:xfrm rot="5400000">
              <a:off x="1628057" y="74990"/>
              <a:ext cx="382025" cy="3489645"/>
            </a:xfrm>
            <a:prstGeom prst="roundRect">
              <a:avLst/>
            </a:prstGeom>
            <a:no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IDENTIFY</a:t>
              </a:r>
              <a:r>
                <a:rPr lang="es-ES" sz="1600" b="1" dirty="0" smtClean="0"/>
                <a:t> &amp; LINK </a:t>
              </a:r>
              <a:r>
                <a:rPr lang="es-ES" sz="1600" b="1" dirty="0" err="1" smtClean="0"/>
                <a:t>CITATIONS</a:t>
              </a:r>
              <a:endParaRPr lang="es-ES" sz="1600" b="1" dirty="0"/>
            </a:p>
          </p:txBody>
        </p:sp>
        <p:sp>
          <p:nvSpPr>
            <p:cNvPr id="18" name="17 Rectángulo redondeado"/>
            <p:cNvSpPr/>
            <p:nvPr/>
          </p:nvSpPr>
          <p:spPr>
            <a:xfrm rot="5400000">
              <a:off x="1675050" y="1036108"/>
              <a:ext cx="288032" cy="3489642"/>
            </a:xfrm>
            <a:prstGeom prst="roundRect">
              <a:avLst/>
            </a:prstGeom>
            <a:no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PARSING</a:t>
              </a:r>
              <a:endParaRPr lang="es-ES" sz="1600" b="1" dirty="0"/>
            </a:p>
          </p:txBody>
        </p:sp>
        <p:sp>
          <p:nvSpPr>
            <p:cNvPr id="19" name="18 Rectángulo redondeado"/>
            <p:cNvSpPr/>
            <p:nvPr/>
          </p:nvSpPr>
          <p:spPr>
            <a:xfrm rot="5400000">
              <a:off x="1655677" y="2528899"/>
              <a:ext cx="360042" cy="3456388"/>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RHETORICAL</a:t>
              </a:r>
              <a:r>
                <a:rPr lang="es-ES" sz="1600" b="1" dirty="0" smtClean="0"/>
                <a:t> </a:t>
              </a:r>
              <a:r>
                <a:rPr lang="es-ES" sz="1600" b="1" dirty="0" err="1" smtClean="0"/>
                <a:t>ANNOTATION</a:t>
              </a:r>
              <a:endParaRPr lang="es-ES" sz="1600" b="1" dirty="0"/>
            </a:p>
          </p:txBody>
        </p:sp>
        <p:sp>
          <p:nvSpPr>
            <p:cNvPr id="20" name="19 Rectángulo redondeado"/>
            <p:cNvSpPr/>
            <p:nvPr/>
          </p:nvSpPr>
          <p:spPr>
            <a:xfrm rot="5400000">
              <a:off x="1655675" y="3392997"/>
              <a:ext cx="360041" cy="3456384"/>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INFORMATION</a:t>
              </a:r>
              <a:r>
                <a:rPr lang="es-ES" sz="1600" b="1" dirty="0" smtClean="0"/>
                <a:t> </a:t>
              </a:r>
              <a:r>
                <a:rPr lang="es-ES" sz="1600" b="1" dirty="0" err="1" smtClean="0"/>
                <a:t>EXTRACTION</a:t>
              </a:r>
              <a:endParaRPr lang="es-ES" sz="1600" b="1" dirty="0"/>
            </a:p>
          </p:txBody>
        </p:sp>
        <p:sp>
          <p:nvSpPr>
            <p:cNvPr id="21" name="20 Rectángulo redondeado"/>
            <p:cNvSpPr/>
            <p:nvPr/>
          </p:nvSpPr>
          <p:spPr>
            <a:xfrm rot="5400000">
              <a:off x="1661314" y="3869429"/>
              <a:ext cx="382025" cy="3489645"/>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SUMMARIZATION</a:t>
              </a:r>
              <a:endParaRPr lang="es-ES" sz="1600" b="1" dirty="0"/>
            </a:p>
          </p:txBody>
        </p:sp>
        <p:sp>
          <p:nvSpPr>
            <p:cNvPr id="22" name="21 Rectángulo redondeado"/>
            <p:cNvSpPr/>
            <p:nvPr/>
          </p:nvSpPr>
          <p:spPr>
            <a:xfrm rot="5400000">
              <a:off x="1628052" y="1587159"/>
              <a:ext cx="382026" cy="3489645"/>
            </a:xfrm>
            <a:prstGeom prst="roundRect">
              <a:avLst/>
            </a:prstGeom>
            <a:no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COREFERENCE</a:t>
              </a:r>
              <a:r>
                <a:rPr lang="es-ES" sz="1600" b="1" dirty="0" smtClean="0"/>
                <a:t> </a:t>
              </a:r>
              <a:r>
                <a:rPr lang="es-ES" sz="1600" b="1" dirty="0" err="1" smtClean="0"/>
                <a:t>RESOLUTION</a:t>
              </a:r>
              <a:endParaRPr lang="es-ES" sz="1600" b="1" dirty="0"/>
            </a:p>
          </p:txBody>
        </p:sp>
        <p:sp>
          <p:nvSpPr>
            <p:cNvPr id="23" name="22 Rectángulo redondeado"/>
            <p:cNvSpPr/>
            <p:nvPr/>
          </p:nvSpPr>
          <p:spPr>
            <a:xfrm rot="5400000">
              <a:off x="1670080" y="2082447"/>
              <a:ext cx="332735" cy="3457889"/>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CAUSALITY</a:t>
              </a:r>
              <a:r>
                <a:rPr lang="es-ES" sz="1600" b="1" dirty="0" smtClean="0"/>
                <a:t> </a:t>
              </a:r>
              <a:r>
                <a:rPr lang="es-ES" sz="1600" b="1" dirty="0" err="1" smtClean="0"/>
                <a:t>IDENTIFICATION</a:t>
              </a:r>
              <a:endParaRPr lang="es-ES" sz="1600" b="1" dirty="0"/>
            </a:p>
          </p:txBody>
        </p:sp>
        <p:sp>
          <p:nvSpPr>
            <p:cNvPr id="24" name="23 Rectángulo redondeado"/>
            <p:cNvSpPr/>
            <p:nvPr/>
          </p:nvSpPr>
          <p:spPr>
            <a:xfrm rot="5400000">
              <a:off x="1655677" y="2960945"/>
              <a:ext cx="360042" cy="3456388"/>
            </a:xfrm>
            <a:prstGeom prst="roundRect">
              <a:avLst/>
            </a:prstGeom>
            <a:noFill/>
            <a:ln w="38100">
              <a:solidFill>
                <a:schemeClr val="accent1"/>
              </a:solidFill>
              <a:prstDash val="sysDash"/>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CITATION</a:t>
              </a:r>
              <a:r>
                <a:rPr lang="es-ES" sz="1600" b="1" dirty="0" smtClean="0"/>
                <a:t> </a:t>
              </a:r>
              <a:r>
                <a:rPr lang="es-ES" sz="1600" b="1" dirty="0" err="1" smtClean="0"/>
                <a:t>PURPOSE</a:t>
              </a:r>
              <a:endParaRPr lang="es-ES" sz="1600" b="1" dirty="0"/>
            </a:p>
          </p:txBody>
        </p:sp>
        <p:sp>
          <p:nvSpPr>
            <p:cNvPr id="25" name="24 Flecha abajo"/>
            <p:cNvSpPr/>
            <p:nvPr/>
          </p:nvSpPr>
          <p:spPr>
            <a:xfrm>
              <a:off x="1547664" y="98072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25 Flecha abajo"/>
            <p:cNvSpPr/>
            <p:nvPr/>
          </p:nvSpPr>
          <p:spPr>
            <a:xfrm>
              <a:off x="1547664" y="148478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Flecha abajo"/>
            <p:cNvSpPr/>
            <p:nvPr/>
          </p:nvSpPr>
          <p:spPr>
            <a:xfrm>
              <a:off x="1547664" y="1988840"/>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Flecha abajo"/>
            <p:cNvSpPr/>
            <p:nvPr/>
          </p:nvSpPr>
          <p:spPr>
            <a:xfrm>
              <a:off x="1547664" y="249289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28 Flecha abajo"/>
            <p:cNvSpPr/>
            <p:nvPr/>
          </p:nvSpPr>
          <p:spPr>
            <a:xfrm>
              <a:off x="1547664" y="29969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29 Flecha abajo"/>
            <p:cNvSpPr/>
            <p:nvPr/>
          </p:nvSpPr>
          <p:spPr>
            <a:xfrm>
              <a:off x="1547664" y="35010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30 Flecha abajo"/>
            <p:cNvSpPr/>
            <p:nvPr/>
          </p:nvSpPr>
          <p:spPr>
            <a:xfrm>
              <a:off x="1547664" y="393305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Flecha abajo"/>
            <p:cNvSpPr/>
            <p:nvPr/>
          </p:nvSpPr>
          <p:spPr>
            <a:xfrm>
              <a:off x="1547664" y="436510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32 Flecha abajo"/>
            <p:cNvSpPr/>
            <p:nvPr/>
          </p:nvSpPr>
          <p:spPr>
            <a:xfrm>
              <a:off x="1547664" y="47971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33 Flecha abajo"/>
            <p:cNvSpPr/>
            <p:nvPr/>
          </p:nvSpPr>
          <p:spPr>
            <a:xfrm>
              <a:off x="1547664" y="53012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5" name="34 CuadroTexto"/>
          <p:cNvSpPr txBox="1"/>
          <p:nvPr/>
        </p:nvSpPr>
        <p:spPr>
          <a:xfrm>
            <a:off x="0" y="0"/>
            <a:ext cx="4788024" cy="461665"/>
          </a:xfrm>
          <a:prstGeom prst="rect">
            <a:avLst/>
          </a:prstGeom>
          <a:noFill/>
        </p:spPr>
        <p:txBody>
          <a:bodyPr wrap="square" rtlCol="0">
            <a:spAutoFit/>
          </a:bodyPr>
          <a:lstStyle/>
          <a:p>
            <a:r>
              <a:rPr lang="en-GB" sz="2400" b="1" dirty="0" smtClean="0"/>
              <a:t>Deep Analysis of Scientific Papers</a:t>
            </a:r>
            <a:endParaRPr lang="en-GB" sz="2400" b="1" dirty="0"/>
          </a:p>
        </p:txBody>
      </p:sp>
      <p:pic>
        <p:nvPicPr>
          <p:cNvPr id="2056" name="Picture 8"/>
          <p:cNvPicPr>
            <a:picLocks noChangeAspect="1" noChangeArrowheads="1"/>
          </p:cNvPicPr>
          <p:nvPr/>
        </p:nvPicPr>
        <p:blipFill>
          <a:blip r:embed="rId3" cstate="print"/>
          <a:srcRect/>
          <a:stretch>
            <a:fillRect/>
          </a:stretch>
        </p:blipFill>
        <p:spPr bwMode="auto">
          <a:xfrm>
            <a:off x="5652120" y="3681743"/>
            <a:ext cx="3456384" cy="3059625"/>
          </a:xfrm>
          <a:prstGeom prst="rect">
            <a:avLst/>
          </a:prstGeom>
          <a:noFill/>
          <a:ln w="9525">
            <a:noFill/>
            <a:miter lim="800000"/>
            <a:headEnd/>
            <a:tailEnd/>
          </a:ln>
        </p:spPr>
      </p:pic>
      <p:sp>
        <p:nvSpPr>
          <p:cNvPr id="39" name="38 CuadroTexto"/>
          <p:cNvSpPr txBox="1"/>
          <p:nvPr/>
        </p:nvSpPr>
        <p:spPr>
          <a:xfrm>
            <a:off x="2915816" y="6334780"/>
            <a:ext cx="2699792" cy="523220"/>
          </a:xfrm>
          <a:prstGeom prst="rect">
            <a:avLst/>
          </a:prstGeom>
          <a:noFill/>
        </p:spPr>
        <p:txBody>
          <a:bodyPr wrap="square" rtlCol="0">
            <a:spAutoFit/>
          </a:bodyPr>
          <a:lstStyle/>
          <a:p>
            <a:r>
              <a:rPr lang="es-ES" sz="1400" i="1" dirty="0" smtClean="0">
                <a:latin typeface="Times New Roman" pitchFamily="18" charset="0"/>
                <a:cs typeface="Times New Roman" pitchFamily="18" charset="0"/>
              </a:rPr>
              <a:t>(</a:t>
            </a:r>
            <a:r>
              <a:rPr lang="es-ES" sz="1400" i="1" dirty="0" err="1" smtClean="0">
                <a:latin typeface="Times New Roman" pitchFamily="18" charset="0"/>
                <a:cs typeface="Times New Roman" pitchFamily="18" charset="0"/>
              </a:rPr>
              <a:t>Ronzano</a:t>
            </a:r>
            <a:r>
              <a:rPr lang="es-ES" sz="1400" i="1" dirty="0" smtClean="0">
                <a:latin typeface="Times New Roman" pitchFamily="18" charset="0"/>
                <a:cs typeface="Times New Roman" pitchFamily="18" charset="0"/>
              </a:rPr>
              <a:t> &amp; </a:t>
            </a:r>
            <a:r>
              <a:rPr lang="es-ES" sz="1400" i="1" dirty="0" err="1" smtClean="0">
                <a:latin typeface="Times New Roman" pitchFamily="18" charset="0"/>
                <a:cs typeface="Times New Roman" pitchFamily="18" charset="0"/>
              </a:rPr>
              <a:t>Saggion</a:t>
            </a:r>
            <a:r>
              <a:rPr lang="es-ES" sz="1400" i="1" dirty="0" smtClean="0">
                <a:latin typeface="Times New Roman" pitchFamily="18" charset="0"/>
                <a:cs typeface="Times New Roman" pitchFamily="18" charset="0"/>
              </a:rPr>
              <a:t>, 2015)  </a:t>
            </a:r>
            <a:r>
              <a:rPr lang="es-ES" sz="1400" i="1" dirty="0" err="1" smtClean="0">
                <a:latin typeface="Times New Roman" pitchFamily="18" charset="0"/>
                <a:cs typeface="Times New Roman" pitchFamily="18" charset="0"/>
              </a:rPr>
              <a:t>Discovery</a:t>
            </a:r>
            <a:r>
              <a:rPr lang="es-ES" sz="1400" i="1" dirty="0" smtClean="0">
                <a:latin typeface="Times New Roman" pitchFamily="18" charset="0"/>
                <a:cs typeface="Times New Roman" pitchFamily="18" charset="0"/>
              </a:rPr>
              <a:t> </a:t>
            </a:r>
            <a:r>
              <a:rPr lang="es-ES" sz="1400" i="1" dirty="0" err="1" smtClean="0">
                <a:latin typeface="Times New Roman" pitchFamily="18" charset="0"/>
                <a:cs typeface="Times New Roman" pitchFamily="18" charset="0"/>
              </a:rPr>
              <a:t>Science</a:t>
            </a:r>
            <a:endParaRPr lang="es-ES" sz="1400"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srcRect/>
          <a:stretch>
            <a:fillRect/>
          </a:stretch>
        </p:blipFill>
        <p:spPr bwMode="auto">
          <a:xfrm>
            <a:off x="3611576" y="504680"/>
            <a:ext cx="4128776" cy="4652512"/>
          </a:xfrm>
          <a:prstGeom prst="rect">
            <a:avLst/>
          </a:prstGeom>
          <a:noFill/>
          <a:ln w="9525">
            <a:noFill/>
            <a:miter lim="800000"/>
            <a:headEnd/>
            <a:tailEnd/>
          </a:ln>
        </p:spPr>
      </p:pic>
      <p:sp>
        <p:nvSpPr>
          <p:cNvPr id="14" name="13 Rectángulo redondeado"/>
          <p:cNvSpPr/>
          <p:nvPr/>
        </p:nvSpPr>
        <p:spPr>
          <a:xfrm rot="5400000">
            <a:off x="1661318" y="579046"/>
            <a:ext cx="382025" cy="3489645"/>
          </a:xfrm>
          <a:prstGeom prst="roundRect">
            <a:avLst/>
          </a:prstGeom>
          <a:no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400" b="1" dirty="0" err="1" smtClean="0"/>
              <a:t>CITATION</a:t>
            </a:r>
            <a:r>
              <a:rPr lang="es-ES" sz="1400" b="1" dirty="0" smtClean="0"/>
              <a:t> </a:t>
            </a:r>
            <a:r>
              <a:rPr lang="es-ES" sz="1400" b="1" dirty="0" err="1" smtClean="0"/>
              <a:t>ENRICHMENT</a:t>
            </a:r>
            <a:endParaRPr lang="es-ES" sz="1400" b="1" dirty="0"/>
          </a:p>
        </p:txBody>
      </p:sp>
      <p:sp>
        <p:nvSpPr>
          <p:cNvPr id="15" name="14 Rectángulo redondeado"/>
          <p:cNvSpPr/>
          <p:nvPr/>
        </p:nvSpPr>
        <p:spPr>
          <a:xfrm rot="5400000">
            <a:off x="1661319" y="-933121"/>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PFD</a:t>
            </a:r>
            <a:r>
              <a:rPr lang="es-ES" sz="1600" b="1" dirty="0" smtClean="0"/>
              <a:t>/XML </a:t>
            </a:r>
            <a:r>
              <a:rPr lang="es-ES" sz="1600" b="1" dirty="0" err="1" smtClean="0"/>
              <a:t>IMPORTER</a:t>
            </a:r>
            <a:endParaRPr lang="es-ES" sz="1600" b="1" dirty="0"/>
          </a:p>
        </p:txBody>
      </p:sp>
      <p:sp>
        <p:nvSpPr>
          <p:cNvPr id="16" name="15 Rectángulo redondeado"/>
          <p:cNvSpPr/>
          <p:nvPr/>
        </p:nvSpPr>
        <p:spPr>
          <a:xfrm rot="5400000">
            <a:off x="1661319" y="-429066"/>
            <a:ext cx="382025" cy="3489645"/>
          </a:xfrm>
          <a:prstGeom prst="roundRect">
            <a:avLst/>
          </a:prstGeom>
          <a:no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smtClean="0"/>
              <a:t>WORD &amp; </a:t>
            </a:r>
            <a:r>
              <a:rPr lang="es-ES" sz="1600" b="1" dirty="0" err="1" smtClean="0"/>
              <a:t>SENTENCE</a:t>
            </a:r>
            <a:r>
              <a:rPr lang="es-ES" sz="1600" b="1" dirty="0" smtClean="0"/>
              <a:t> </a:t>
            </a:r>
            <a:r>
              <a:rPr lang="es-ES" sz="1600" b="1" dirty="0" err="1" smtClean="0"/>
              <a:t>IDENTIFICATION</a:t>
            </a:r>
            <a:endParaRPr lang="es-ES" sz="1600" b="1" dirty="0"/>
          </a:p>
        </p:txBody>
      </p:sp>
      <p:sp>
        <p:nvSpPr>
          <p:cNvPr id="17" name="16 Rectángulo redondeado"/>
          <p:cNvSpPr/>
          <p:nvPr/>
        </p:nvSpPr>
        <p:spPr>
          <a:xfrm rot="5400000">
            <a:off x="1661319" y="74990"/>
            <a:ext cx="382025" cy="3489645"/>
          </a:xfrm>
          <a:prstGeom prst="roundRect">
            <a:avLst/>
          </a:prstGeom>
          <a:no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IDENTIFY</a:t>
            </a:r>
            <a:r>
              <a:rPr lang="es-ES" sz="1600" b="1" dirty="0" smtClean="0"/>
              <a:t> &amp; LINK </a:t>
            </a:r>
            <a:r>
              <a:rPr lang="es-ES" sz="1600" b="1" dirty="0" err="1" smtClean="0"/>
              <a:t>CITATIONS</a:t>
            </a:r>
            <a:endParaRPr lang="es-ES" sz="1600" b="1" dirty="0"/>
          </a:p>
        </p:txBody>
      </p:sp>
      <p:sp>
        <p:nvSpPr>
          <p:cNvPr id="18" name="17 Rectángulo redondeado"/>
          <p:cNvSpPr/>
          <p:nvPr/>
        </p:nvSpPr>
        <p:spPr>
          <a:xfrm rot="5400000">
            <a:off x="1708312" y="1036108"/>
            <a:ext cx="288032" cy="3489642"/>
          </a:xfrm>
          <a:prstGeom prst="roundRect">
            <a:avLst/>
          </a:prstGeom>
          <a:no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PARSING</a:t>
            </a:r>
            <a:endParaRPr lang="es-ES" sz="1600" b="1" dirty="0"/>
          </a:p>
        </p:txBody>
      </p:sp>
      <p:sp>
        <p:nvSpPr>
          <p:cNvPr id="19" name="18 Rectángulo redondeado"/>
          <p:cNvSpPr/>
          <p:nvPr/>
        </p:nvSpPr>
        <p:spPr>
          <a:xfrm rot="5400000">
            <a:off x="1688939" y="2528899"/>
            <a:ext cx="360042" cy="3456388"/>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RHETORICAL</a:t>
            </a:r>
            <a:r>
              <a:rPr lang="es-ES" sz="1600" b="1" dirty="0" smtClean="0"/>
              <a:t> </a:t>
            </a:r>
            <a:r>
              <a:rPr lang="es-ES" sz="1600" b="1" dirty="0" err="1" smtClean="0"/>
              <a:t>ANNOTATION</a:t>
            </a:r>
            <a:endParaRPr lang="es-ES" sz="1600" b="1" dirty="0"/>
          </a:p>
        </p:txBody>
      </p:sp>
      <p:sp>
        <p:nvSpPr>
          <p:cNvPr id="20" name="19 Rectángulo redondeado"/>
          <p:cNvSpPr/>
          <p:nvPr/>
        </p:nvSpPr>
        <p:spPr>
          <a:xfrm rot="5400000">
            <a:off x="1688937" y="3392997"/>
            <a:ext cx="360041" cy="3456384"/>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INFORMATION</a:t>
            </a:r>
            <a:r>
              <a:rPr lang="es-ES" sz="1600" b="1" dirty="0" smtClean="0"/>
              <a:t> </a:t>
            </a:r>
            <a:r>
              <a:rPr lang="es-ES" sz="1600" b="1" dirty="0" err="1" smtClean="0"/>
              <a:t>EXTRACTION</a:t>
            </a:r>
            <a:endParaRPr lang="es-ES" sz="1600" b="1" dirty="0"/>
          </a:p>
        </p:txBody>
      </p:sp>
      <p:sp>
        <p:nvSpPr>
          <p:cNvPr id="21" name="20 Rectángulo redondeado"/>
          <p:cNvSpPr/>
          <p:nvPr/>
        </p:nvSpPr>
        <p:spPr>
          <a:xfrm rot="5400000">
            <a:off x="1694576" y="3869429"/>
            <a:ext cx="382025" cy="3489645"/>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SUMMARIZATION</a:t>
            </a:r>
            <a:endParaRPr lang="es-ES" sz="1600" b="1" dirty="0"/>
          </a:p>
        </p:txBody>
      </p:sp>
      <p:sp>
        <p:nvSpPr>
          <p:cNvPr id="22" name="21 Rectángulo redondeado"/>
          <p:cNvSpPr/>
          <p:nvPr/>
        </p:nvSpPr>
        <p:spPr>
          <a:xfrm rot="5400000">
            <a:off x="1661314" y="1587159"/>
            <a:ext cx="382026" cy="3489645"/>
          </a:xfrm>
          <a:prstGeom prst="roundRect">
            <a:avLst/>
          </a:prstGeom>
          <a:no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COREFERENCE</a:t>
            </a:r>
            <a:r>
              <a:rPr lang="es-ES" sz="1600" b="1" dirty="0" smtClean="0"/>
              <a:t> </a:t>
            </a:r>
            <a:r>
              <a:rPr lang="es-ES" sz="1600" b="1" dirty="0" err="1" smtClean="0"/>
              <a:t>RESOLUTION</a:t>
            </a:r>
            <a:endParaRPr lang="es-ES" sz="1600" b="1" dirty="0"/>
          </a:p>
        </p:txBody>
      </p:sp>
      <p:sp>
        <p:nvSpPr>
          <p:cNvPr id="23" name="22 Rectángulo redondeado"/>
          <p:cNvSpPr/>
          <p:nvPr/>
        </p:nvSpPr>
        <p:spPr>
          <a:xfrm rot="5400000">
            <a:off x="1703342" y="2082447"/>
            <a:ext cx="332735" cy="3457889"/>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CAUSALITY</a:t>
            </a:r>
            <a:r>
              <a:rPr lang="es-ES" sz="1600" b="1" dirty="0" smtClean="0"/>
              <a:t> </a:t>
            </a:r>
            <a:r>
              <a:rPr lang="es-ES" sz="1600" b="1" dirty="0" err="1" smtClean="0"/>
              <a:t>IDENTIFICATION</a:t>
            </a:r>
            <a:endParaRPr lang="es-ES" sz="1600" b="1" dirty="0"/>
          </a:p>
        </p:txBody>
      </p:sp>
      <p:sp>
        <p:nvSpPr>
          <p:cNvPr id="24" name="23 Rectángulo redondeado"/>
          <p:cNvSpPr/>
          <p:nvPr/>
        </p:nvSpPr>
        <p:spPr>
          <a:xfrm rot="5400000">
            <a:off x="1688939" y="2960945"/>
            <a:ext cx="360042" cy="3456388"/>
          </a:xfrm>
          <a:prstGeom prst="roundRect">
            <a:avLst/>
          </a:prstGeom>
          <a:noFill/>
          <a:ln w="38100">
            <a:solidFill>
              <a:schemeClr val="accent1"/>
            </a:solidFill>
            <a:prstDash val="sysDash"/>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CITATION</a:t>
            </a:r>
            <a:r>
              <a:rPr lang="es-ES" sz="1600" b="1" dirty="0" smtClean="0"/>
              <a:t> </a:t>
            </a:r>
            <a:r>
              <a:rPr lang="es-ES" sz="1600" b="1" dirty="0" err="1" smtClean="0"/>
              <a:t>PURPOSE</a:t>
            </a:r>
            <a:endParaRPr lang="es-ES" sz="1600" b="1" dirty="0"/>
          </a:p>
        </p:txBody>
      </p:sp>
      <p:sp>
        <p:nvSpPr>
          <p:cNvPr id="25" name="24 Flecha abajo"/>
          <p:cNvSpPr/>
          <p:nvPr/>
        </p:nvSpPr>
        <p:spPr>
          <a:xfrm>
            <a:off x="1580926" y="98072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25 Flecha abajo"/>
          <p:cNvSpPr/>
          <p:nvPr/>
        </p:nvSpPr>
        <p:spPr>
          <a:xfrm>
            <a:off x="1580926" y="148478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Flecha abajo"/>
          <p:cNvSpPr/>
          <p:nvPr/>
        </p:nvSpPr>
        <p:spPr>
          <a:xfrm>
            <a:off x="1580926" y="1988840"/>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Flecha abajo"/>
          <p:cNvSpPr/>
          <p:nvPr/>
        </p:nvSpPr>
        <p:spPr>
          <a:xfrm>
            <a:off x="1580926" y="249289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28 Flecha abajo"/>
          <p:cNvSpPr/>
          <p:nvPr/>
        </p:nvSpPr>
        <p:spPr>
          <a:xfrm>
            <a:off x="1580926" y="29969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29 Flecha abajo"/>
          <p:cNvSpPr/>
          <p:nvPr/>
        </p:nvSpPr>
        <p:spPr>
          <a:xfrm>
            <a:off x="1580926" y="35010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30 Flecha abajo"/>
          <p:cNvSpPr/>
          <p:nvPr/>
        </p:nvSpPr>
        <p:spPr>
          <a:xfrm>
            <a:off x="1580926" y="393305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Flecha abajo"/>
          <p:cNvSpPr/>
          <p:nvPr/>
        </p:nvSpPr>
        <p:spPr>
          <a:xfrm>
            <a:off x="1580926" y="436510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32 Flecha abajo"/>
          <p:cNvSpPr/>
          <p:nvPr/>
        </p:nvSpPr>
        <p:spPr>
          <a:xfrm>
            <a:off x="1580926" y="47971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33 Flecha abajo"/>
          <p:cNvSpPr/>
          <p:nvPr/>
        </p:nvSpPr>
        <p:spPr>
          <a:xfrm>
            <a:off x="1580926" y="53012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34 CuadroTexto"/>
          <p:cNvSpPr txBox="1"/>
          <p:nvPr/>
        </p:nvSpPr>
        <p:spPr>
          <a:xfrm>
            <a:off x="0" y="0"/>
            <a:ext cx="4788024" cy="461665"/>
          </a:xfrm>
          <a:prstGeom prst="rect">
            <a:avLst/>
          </a:prstGeom>
          <a:noFill/>
        </p:spPr>
        <p:txBody>
          <a:bodyPr wrap="square" rtlCol="0">
            <a:spAutoFit/>
          </a:bodyPr>
          <a:lstStyle/>
          <a:p>
            <a:r>
              <a:rPr lang="en-GB" sz="2400" b="1" dirty="0" smtClean="0"/>
              <a:t>Deep Analysis of Scientific Papers</a:t>
            </a:r>
            <a:endParaRPr lang="en-GB" sz="2400" b="1" dirty="0"/>
          </a:p>
        </p:txBody>
      </p:sp>
      <p:pic>
        <p:nvPicPr>
          <p:cNvPr id="2056" name="Picture 8"/>
          <p:cNvPicPr>
            <a:picLocks noChangeAspect="1" noChangeArrowheads="1"/>
          </p:cNvPicPr>
          <p:nvPr/>
        </p:nvPicPr>
        <p:blipFill>
          <a:blip r:embed="rId3" cstate="print"/>
          <a:srcRect/>
          <a:stretch>
            <a:fillRect/>
          </a:stretch>
        </p:blipFill>
        <p:spPr bwMode="auto">
          <a:xfrm>
            <a:off x="5652120" y="3681743"/>
            <a:ext cx="3456384" cy="3059625"/>
          </a:xfrm>
          <a:prstGeom prst="rect">
            <a:avLst/>
          </a:prstGeom>
          <a:noFill/>
          <a:ln w="9525">
            <a:noFill/>
            <a:miter lim="800000"/>
            <a:headEnd/>
            <a:tailEnd/>
          </a:ln>
        </p:spPr>
      </p:pic>
      <p:sp>
        <p:nvSpPr>
          <p:cNvPr id="36" name="35 Cerrar llave"/>
          <p:cNvSpPr/>
          <p:nvPr/>
        </p:nvSpPr>
        <p:spPr>
          <a:xfrm>
            <a:off x="7020272" y="2276872"/>
            <a:ext cx="360040" cy="9361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8" name="37 Rectángulo"/>
          <p:cNvSpPr/>
          <p:nvPr/>
        </p:nvSpPr>
        <p:spPr>
          <a:xfrm>
            <a:off x="7452320" y="2564904"/>
            <a:ext cx="1512168" cy="36004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ABSTRACT</a:t>
            </a:r>
            <a:endParaRPr lang="es-ES" dirty="0">
              <a:solidFill>
                <a:schemeClr val="tx1"/>
              </a:solidFill>
            </a:endParaRPr>
          </a:p>
        </p:txBody>
      </p:sp>
      <p:sp>
        <p:nvSpPr>
          <p:cNvPr id="40" name="39 Rectángulo"/>
          <p:cNvSpPr/>
          <p:nvPr/>
        </p:nvSpPr>
        <p:spPr>
          <a:xfrm>
            <a:off x="3995936" y="5661248"/>
            <a:ext cx="1512168" cy="36004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SECTION</a:t>
            </a:r>
            <a:endParaRPr lang="es-ES" dirty="0">
              <a:solidFill>
                <a:schemeClr val="tx1"/>
              </a:solidFill>
            </a:endParaRPr>
          </a:p>
        </p:txBody>
      </p:sp>
      <p:sp>
        <p:nvSpPr>
          <p:cNvPr id="41" name="40 Cerrar llave"/>
          <p:cNvSpPr/>
          <p:nvPr/>
        </p:nvSpPr>
        <p:spPr>
          <a:xfrm rot="5400000">
            <a:off x="4463988" y="4545124"/>
            <a:ext cx="360040" cy="17281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42" name="41 Rectángulo"/>
          <p:cNvSpPr/>
          <p:nvPr/>
        </p:nvSpPr>
        <p:spPr>
          <a:xfrm>
            <a:off x="5292080" y="1052736"/>
            <a:ext cx="864096" cy="21602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TITLE</a:t>
            </a:r>
            <a:endParaRPr lang="es-ES" dirty="0">
              <a:solidFill>
                <a:schemeClr val="tx1"/>
              </a:solidFill>
            </a:endParaRPr>
          </a:p>
        </p:txBody>
      </p:sp>
      <p:sp>
        <p:nvSpPr>
          <p:cNvPr id="37" name="36 Rectángulo"/>
          <p:cNvSpPr/>
          <p:nvPr/>
        </p:nvSpPr>
        <p:spPr>
          <a:xfrm>
            <a:off x="3779912" y="1556792"/>
            <a:ext cx="1368152" cy="21602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AUTHORS</a:t>
            </a:r>
            <a:endParaRPr lang="es-ES" dirty="0">
              <a:solidFill>
                <a:schemeClr val="tx1"/>
              </a:solidFill>
            </a:endParaRPr>
          </a:p>
        </p:txBody>
      </p:sp>
      <p:sp>
        <p:nvSpPr>
          <p:cNvPr id="43" name="42 CuadroTexto"/>
          <p:cNvSpPr txBox="1"/>
          <p:nvPr/>
        </p:nvSpPr>
        <p:spPr>
          <a:xfrm>
            <a:off x="2915816" y="6334780"/>
            <a:ext cx="2699792" cy="523220"/>
          </a:xfrm>
          <a:prstGeom prst="rect">
            <a:avLst/>
          </a:prstGeom>
          <a:noFill/>
        </p:spPr>
        <p:txBody>
          <a:bodyPr wrap="square" rtlCol="0">
            <a:spAutoFit/>
          </a:bodyPr>
          <a:lstStyle/>
          <a:p>
            <a:r>
              <a:rPr lang="es-ES" sz="1400" i="1" dirty="0" smtClean="0">
                <a:latin typeface="Times New Roman" pitchFamily="18" charset="0"/>
                <a:cs typeface="Times New Roman" pitchFamily="18" charset="0"/>
              </a:rPr>
              <a:t>(</a:t>
            </a:r>
            <a:r>
              <a:rPr lang="es-ES" sz="1400" i="1" dirty="0" err="1" smtClean="0">
                <a:latin typeface="Times New Roman" pitchFamily="18" charset="0"/>
                <a:cs typeface="Times New Roman" pitchFamily="18" charset="0"/>
              </a:rPr>
              <a:t>Ronzano</a:t>
            </a:r>
            <a:r>
              <a:rPr lang="es-ES" sz="1400" i="1" dirty="0" smtClean="0">
                <a:latin typeface="Times New Roman" pitchFamily="18" charset="0"/>
                <a:cs typeface="Times New Roman" pitchFamily="18" charset="0"/>
              </a:rPr>
              <a:t> &amp; </a:t>
            </a:r>
            <a:r>
              <a:rPr lang="es-ES" sz="1400" i="1" dirty="0" err="1" smtClean="0">
                <a:latin typeface="Times New Roman" pitchFamily="18" charset="0"/>
                <a:cs typeface="Times New Roman" pitchFamily="18" charset="0"/>
              </a:rPr>
              <a:t>Saggion</a:t>
            </a:r>
            <a:r>
              <a:rPr lang="es-ES" sz="1400" i="1" dirty="0" smtClean="0">
                <a:latin typeface="Times New Roman" pitchFamily="18" charset="0"/>
                <a:cs typeface="Times New Roman" pitchFamily="18" charset="0"/>
              </a:rPr>
              <a:t>, 2015)  </a:t>
            </a:r>
            <a:r>
              <a:rPr lang="es-ES" sz="1400" i="1" dirty="0" err="1" smtClean="0">
                <a:latin typeface="Times New Roman" pitchFamily="18" charset="0"/>
                <a:cs typeface="Times New Roman" pitchFamily="18" charset="0"/>
              </a:rPr>
              <a:t>Discovery</a:t>
            </a:r>
            <a:r>
              <a:rPr lang="es-ES" sz="1400" i="1" dirty="0" smtClean="0">
                <a:latin typeface="Times New Roman" pitchFamily="18" charset="0"/>
                <a:cs typeface="Times New Roman" pitchFamily="18" charset="0"/>
              </a:rPr>
              <a:t> </a:t>
            </a:r>
            <a:r>
              <a:rPr lang="es-ES" sz="1400" i="1" dirty="0" err="1" smtClean="0">
                <a:latin typeface="Times New Roman" pitchFamily="18" charset="0"/>
                <a:cs typeface="Times New Roman" pitchFamily="18" charset="0"/>
              </a:rPr>
              <a:t>Science</a:t>
            </a:r>
            <a:endParaRPr lang="es-ES" sz="1400" i="1" dirty="0">
              <a:latin typeface="Times New Roman" pitchFamily="18" charset="0"/>
              <a:cs typeface="Times New Roman" pitchFamily="18" charset="0"/>
            </a:endParaRPr>
          </a:p>
        </p:txBody>
      </p:sp>
      <p:pic>
        <p:nvPicPr>
          <p:cNvPr id="39" name="Picture 3"/>
          <p:cNvPicPr>
            <a:picLocks noChangeAspect="1" noChangeArrowheads="1"/>
          </p:cNvPicPr>
          <p:nvPr/>
        </p:nvPicPr>
        <p:blipFill>
          <a:blip r:embed="rId4" cstate="print"/>
          <a:srcRect/>
          <a:stretch>
            <a:fillRect/>
          </a:stretch>
        </p:blipFill>
        <p:spPr bwMode="auto">
          <a:xfrm>
            <a:off x="7959601" y="1079472"/>
            <a:ext cx="1004887" cy="333304"/>
          </a:xfrm>
          <a:prstGeom prst="rect">
            <a:avLst/>
          </a:prstGeom>
          <a:noFill/>
          <a:ln w="9525">
            <a:noFill/>
            <a:miter lim="800000"/>
            <a:headEnd/>
            <a:tailEnd/>
          </a:ln>
        </p:spPr>
      </p:pic>
      <p:sp>
        <p:nvSpPr>
          <p:cNvPr id="45" name="44 Rectángulo"/>
          <p:cNvSpPr/>
          <p:nvPr/>
        </p:nvSpPr>
        <p:spPr>
          <a:xfrm>
            <a:off x="8172400" y="1556792"/>
            <a:ext cx="648072"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45 CuadroTexto"/>
          <p:cNvSpPr txBox="1"/>
          <p:nvPr/>
        </p:nvSpPr>
        <p:spPr>
          <a:xfrm>
            <a:off x="8172400" y="1495817"/>
            <a:ext cx="683329" cy="276999"/>
          </a:xfrm>
          <a:prstGeom prst="rect">
            <a:avLst/>
          </a:prstGeom>
          <a:noFill/>
        </p:spPr>
        <p:txBody>
          <a:bodyPr wrap="none" rtlCol="0">
            <a:spAutoFit/>
          </a:bodyPr>
          <a:lstStyle/>
          <a:p>
            <a:r>
              <a:rPr lang="es-ES" sz="1200" dirty="0" err="1" smtClean="0"/>
              <a:t>GROBID</a:t>
            </a:r>
            <a:endParaRPr lang="es-ES" sz="12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srcRect/>
          <a:stretch>
            <a:fillRect/>
          </a:stretch>
        </p:blipFill>
        <p:spPr bwMode="auto">
          <a:xfrm>
            <a:off x="3563888" y="404664"/>
            <a:ext cx="4128776" cy="4652512"/>
          </a:xfrm>
          <a:prstGeom prst="rect">
            <a:avLst/>
          </a:prstGeom>
          <a:noFill/>
          <a:ln w="9525">
            <a:noFill/>
            <a:miter lim="800000"/>
            <a:headEnd/>
            <a:tailEnd/>
          </a:ln>
        </p:spPr>
      </p:pic>
      <p:sp>
        <p:nvSpPr>
          <p:cNvPr id="14" name="13 Rectángulo redondeado"/>
          <p:cNvSpPr/>
          <p:nvPr/>
        </p:nvSpPr>
        <p:spPr>
          <a:xfrm rot="5400000">
            <a:off x="1661318" y="579046"/>
            <a:ext cx="382025" cy="3489645"/>
          </a:xfrm>
          <a:prstGeom prst="roundRect">
            <a:avLst/>
          </a:prstGeom>
          <a:no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400" b="1" dirty="0" err="1" smtClean="0"/>
              <a:t>CITATION</a:t>
            </a:r>
            <a:r>
              <a:rPr lang="es-ES" sz="1400" b="1" dirty="0" smtClean="0"/>
              <a:t> </a:t>
            </a:r>
            <a:r>
              <a:rPr lang="es-ES" sz="1400" b="1" dirty="0" err="1" smtClean="0"/>
              <a:t>ENRICHMENT</a:t>
            </a:r>
            <a:endParaRPr lang="es-ES" sz="1400" b="1" dirty="0"/>
          </a:p>
        </p:txBody>
      </p:sp>
      <p:sp>
        <p:nvSpPr>
          <p:cNvPr id="15" name="14 Rectángulo redondeado"/>
          <p:cNvSpPr/>
          <p:nvPr/>
        </p:nvSpPr>
        <p:spPr>
          <a:xfrm rot="5400000">
            <a:off x="1661319" y="-933121"/>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PFD</a:t>
            </a:r>
            <a:r>
              <a:rPr lang="es-ES" sz="1600" b="1" dirty="0" smtClean="0"/>
              <a:t>/XML </a:t>
            </a:r>
            <a:r>
              <a:rPr lang="es-ES" sz="1600" b="1" dirty="0" err="1" smtClean="0"/>
              <a:t>IMPORTER</a:t>
            </a:r>
            <a:endParaRPr lang="es-ES" sz="1600" b="1" dirty="0"/>
          </a:p>
        </p:txBody>
      </p:sp>
      <p:sp>
        <p:nvSpPr>
          <p:cNvPr id="16" name="15 Rectángulo redondeado"/>
          <p:cNvSpPr/>
          <p:nvPr/>
        </p:nvSpPr>
        <p:spPr>
          <a:xfrm rot="5400000">
            <a:off x="1661319" y="-429066"/>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smtClean="0"/>
              <a:t>WORD &amp; </a:t>
            </a:r>
            <a:r>
              <a:rPr lang="es-ES" sz="1600" b="1" dirty="0" err="1" smtClean="0"/>
              <a:t>SENTENCE</a:t>
            </a:r>
            <a:r>
              <a:rPr lang="es-ES" sz="1600" b="1" dirty="0" smtClean="0"/>
              <a:t> </a:t>
            </a:r>
            <a:r>
              <a:rPr lang="es-ES" sz="1600" b="1" dirty="0" err="1" smtClean="0"/>
              <a:t>IDENTIFICATION</a:t>
            </a:r>
            <a:endParaRPr lang="es-ES" sz="1600" b="1" dirty="0"/>
          </a:p>
        </p:txBody>
      </p:sp>
      <p:sp>
        <p:nvSpPr>
          <p:cNvPr id="17" name="16 Rectángulo redondeado"/>
          <p:cNvSpPr/>
          <p:nvPr/>
        </p:nvSpPr>
        <p:spPr>
          <a:xfrm rot="5400000">
            <a:off x="1661319" y="74990"/>
            <a:ext cx="382025" cy="3489645"/>
          </a:xfrm>
          <a:prstGeom prst="roundRect">
            <a:avLst/>
          </a:prstGeom>
          <a:no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IDENTIFY</a:t>
            </a:r>
            <a:r>
              <a:rPr lang="es-ES" sz="1600" b="1" dirty="0" smtClean="0"/>
              <a:t> &amp; LINK </a:t>
            </a:r>
            <a:r>
              <a:rPr lang="es-ES" sz="1600" b="1" dirty="0" err="1" smtClean="0"/>
              <a:t>CITATIONS</a:t>
            </a:r>
            <a:endParaRPr lang="es-ES" sz="1600" b="1" dirty="0"/>
          </a:p>
        </p:txBody>
      </p:sp>
      <p:sp>
        <p:nvSpPr>
          <p:cNvPr id="18" name="17 Rectángulo redondeado"/>
          <p:cNvSpPr/>
          <p:nvPr/>
        </p:nvSpPr>
        <p:spPr>
          <a:xfrm rot="5400000">
            <a:off x="1708312" y="1036108"/>
            <a:ext cx="288032" cy="3489642"/>
          </a:xfrm>
          <a:prstGeom prst="roundRect">
            <a:avLst/>
          </a:prstGeom>
          <a:no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PARSING</a:t>
            </a:r>
            <a:endParaRPr lang="es-ES" sz="1600" b="1" dirty="0"/>
          </a:p>
        </p:txBody>
      </p:sp>
      <p:sp>
        <p:nvSpPr>
          <p:cNvPr id="19" name="18 Rectángulo redondeado"/>
          <p:cNvSpPr/>
          <p:nvPr/>
        </p:nvSpPr>
        <p:spPr>
          <a:xfrm rot="5400000">
            <a:off x="1688939" y="2528899"/>
            <a:ext cx="360042" cy="3456388"/>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RHETORICAL</a:t>
            </a:r>
            <a:r>
              <a:rPr lang="es-ES" sz="1600" b="1" dirty="0" smtClean="0"/>
              <a:t> </a:t>
            </a:r>
            <a:r>
              <a:rPr lang="es-ES" sz="1600" b="1" dirty="0" err="1" smtClean="0"/>
              <a:t>ANNOTATION</a:t>
            </a:r>
            <a:endParaRPr lang="es-ES" sz="1600" b="1" dirty="0"/>
          </a:p>
        </p:txBody>
      </p:sp>
      <p:sp>
        <p:nvSpPr>
          <p:cNvPr id="20" name="19 Rectángulo redondeado"/>
          <p:cNvSpPr/>
          <p:nvPr/>
        </p:nvSpPr>
        <p:spPr>
          <a:xfrm rot="5400000">
            <a:off x="1688937" y="3392997"/>
            <a:ext cx="360041" cy="3456384"/>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INFORMATION</a:t>
            </a:r>
            <a:r>
              <a:rPr lang="es-ES" sz="1600" b="1" dirty="0" smtClean="0"/>
              <a:t> </a:t>
            </a:r>
            <a:r>
              <a:rPr lang="es-ES" sz="1600" b="1" dirty="0" err="1" smtClean="0"/>
              <a:t>EXTRACTION</a:t>
            </a:r>
            <a:endParaRPr lang="es-ES" sz="1600" b="1" dirty="0"/>
          </a:p>
        </p:txBody>
      </p:sp>
      <p:sp>
        <p:nvSpPr>
          <p:cNvPr id="21" name="20 Rectángulo redondeado"/>
          <p:cNvSpPr/>
          <p:nvPr/>
        </p:nvSpPr>
        <p:spPr>
          <a:xfrm rot="5400000">
            <a:off x="1694576" y="3869429"/>
            <a:ext cx="382025" cy="3489645"/>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SUMMARIZATION</a:t>
            </a:r>
            <a:endParaRPr lang="es-ES" sz="1600" b="1" dirty="0"/>
          </a:p>
        </p:txBody>
      </p:sp>
      <p:sp>
        <p:nvSpPr>
          <p:cNvPr id="22" name="21 Rectángulo redondeado"/>
          <p:cNvSpPr/>
          <p:nvPr/>
        </p:nvSpPr>
        <p:spPr>
          <a:xfrm rot="5400000">
            <a:off x="1661314" y="1587159"/>
            <a:ext cx="382026" cy="3489645"/>
          </a:xfrm>
          <a:prstGeom prst="roundRect">
            <a:avLst/>
          </a:prstGeom>
          <a:no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COREFERENCE</a:t>
            </a:r>
            <a:r>
              <a:rPr lang="es-ES" sz="1600" b="1" dirty="0" smtClean="0"/>
              <a:t> </a:t>
            </a:r>
            <a:r>
              <a:rPr lang="es-ES" sz="1600" b="1" dirty="0" err="1" smtClean="0"/>
              <a:t>RESOLUTION</a:t>
            </a:r>
            <a:endParaRPr lang="es-ES" sz="1600" b="1" dirty="0"/>
          </a:p>
        </p:txBody>
      </p:sp>
      <p:sp>
        <p:nvSpPr>
          <p:cNvPr id="23" name="22 Rectángulo redondeado"/>
          <p:cNvSpPr/>
          <p:nvPr/>
        </p:nvSpPr>
        <p:spPr>
          <a:xfrm rot="5400000">
            <a:off x="1703342" y="2082447"/>
            <a:ext cx="332735" cy="3457889"/>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CAUSALITY</a:t>
            </a:r>
            <a:r>
              <a:rPr lang="es-ES" sz="1600" b="1" dirty="0" smtClean="0"/>
              <a:t> </a:t>
            </a:r>
            <a:r>
              <a:rPr lang="es-ES" sz="1600" b="1" dirty="0" err="1" smtClean="0"/>
              <a:t>IDENTIFICATION</a:t>
            </a:r>
            <a:endParaRPr lang="es-ES" sz="1600" b="1" dirty="0"/>
          </a:p>
        </p:txBody>
      </p:sp>
      <p:sp>
        <p:nvSpPr>
          <p:cNvPr id="24" name="23 Rectángulo redondeado"/>
          <p:cNvSpPr/>
          <p:nvPr/>
        </p:nvSpPr>
        <p:spPr>
          <a:xfrm rot="5400000">
            <a:off x="1688939" y="2960945"/>
            <a:ext cx="360042" cy="3456388"/>
          </a:xfrm>
          <a:prstGeom prst="roundRect">
            <a:avLst/>
          </a:prstGeom>
          <a:noFill/>
          <a:ln w="38100">
            <a:solidFill>
              <a:schemeClr val="accent1"/>
            </a:solidFill>
            <a:prstDash val="sysDash"/>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CITATION</a:t>
            </a:r>
            <a:r>
              <a:rPr lang="es-ES" sz="1600" b="1" dirty="0" smtClean="0"/>
              <a:t> </a:t>
            </a:r>
            <a:r>
              <a:rPr lang="es-ES" sz="1600" b="1" dirty="0" err="1" smtClean="0"/>
              <a:t>PURPOSE</a:t>
            </a:r>
            <a:endParaRPr lang="es-ES" sz="1600" b="1" dirty="0"/>
          </a:p>
        </p:txBody>
      </p:sp>
      <p:sp>
        <p:nvSpPr>
          <p:cNvPr id="25" name="24 Flecha abajo"/>
          <p:cNvSpPr/>
          <p:nvPr/>
        </p:nvSpPr>
        <p:spPr>
          <a:xfrm>
            <a:off x="1580926" y="98072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25 Flecha abajo"/>
          <p:cNvSpPr/>
          <p:nvPr/>
        </p:nvSpPr>
        <p:spPr>
          <a:xfrm>
            <a:off x="1580926" y="148478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Flecha abajo"/>
          <p:cNvSpPr/>
          <p:nvPr/>
        </p:nvSpPr>
        <p:spPr>
          <a:xfrm>
            <a:off x="1580926" y="1988840"/>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Flecha abajo"/>
          <p:cNvSpPr/>
          <p:nvPr/>
        </p:nvSpPr>
        <p:spPr>
          <a:xfrm>
            <a:off x="1580926" y="249289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28 Flecha abajo"/>
          <p:cNvSpPr/>
          <p:nvPr/>
        </p:nvSpPr>
        <p:spPr>
          <a:xfrm>
            <a:off x="1580926" y="29969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29 Flecha abajo"/>
          <p:cNvSpPr/>
          <p:nvPr/>
        </p:nvSpPr>
        <p:spPr>
          <a:xfrm>
            <a:off x="1580926" y="35010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30 Flecha abajo"/>
          <p:cNvSpPr/>
          <p:nvPr/>
        </p:nvSpPr>
        <p:spPr>
          <a:xfrm>
            <a:off x="1580926" y="393305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Flecha abajo"/>
          <p:cNvSpPr/>
          <p:nvPr/>
        </p:nvSpPr>
        <p:spPr>
          <a:xfrm>
            <a:off x="1580926" y="436510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32 Flecha abajo"/>
          <p:cNvSpPr/>
          <p:nvPr/>
        </p:nvSpPr>
        <p:spPr>
          <a:xfrm>
            <a:off x="1580926" y="47971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33 Flecha abajo"/>
          <p:cNvSpPr/>
          <p:nvPr/>
        </p:nvSpPr>
        <p:spPr>
          <a:xfrm>
            <a:off x="1580926" y="53012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34 CuadroTexto"/>
          <p:cNvSpPr txBox="1"/>
          <p:nvPr/>
        </p:nvSpPr>
        <p:spPr>
          <a:xfrm>
            <a:off x="0" y="0"/>
            <a:ext cx="4788024" cy="461665"/>
          </a:xfrm>
          <a:prstGeom prst="rect">
            <a:avLst/>
          </a:prstGeom>
          <a:noFill/>
        </p:spPr>
        <p:txBody>
          <a:bodyPr wrap="square" rtlCol="0">
            <a:spAutoFit/>
          </a:bodyPr>
          <a:lstStyle/>
          <a:p>
            <a:r>
              <a:rPr lang="en-GB" sz="2400" b="1" dirty="0" smtClean="0"/>
              <a:t>Deep Analysis of Scientific Papers</a:t>
            </a:r>
            <a:endParaRPr lang="en-GB" sz="2400" b="1" dirty="0"/>
          </a:p>
        </p:txBody>
      </p:sp>
      <p:pic>
        <p:nvPicPr>
          <p:cNvPr id="2056" name="Picture 8"/>
          <p:cNvPicPr>
            <a:picLocks noChangeAspect="1" noChangeArrowheads="1"/>
          </p:cNvPicPr>
          <p:nvPr/>
        </p:nvPicPr>
        <p:blipFill>
          <a:blip r:embed="rId3" cstate="print"/>
          <a:srcRect/>
          <a:stretch>
            <a:fillRect/>
          </a:stretch>
        </p:blipFill>
        <p:spPr bwMode="auto">
          <a:xfrm>
            <a:off x="5652120" y="3681743"/>
            <a:ext cx="3456384" cy="3059625"/>
          </a:xfrm>
          <a:prstGeom prst="rect">
            <a:avLst/>
          </a:prstGeom>
          <a:noFill/>
          <a:ln w="9525">
            <a:noFill/>
            <a:miter lim="800000"/>
            <a:headEnd/>
            <a:tailEnd/>
          </a:ln>
        </p:spPr>
      </p:pic>
      <p:sp>
        <p:nvSpPr>
          <p:cNvPr id="37" name="36 Rectángulo"/>
          <p:cNvSpPr/>
          <p:nvPr/>
        </p:nvSpPr>
        <p:spPr>
          <a:xfrm>
            <a:off x="7308304" y="2204864"/>
            <a:ext cx="1835696" cy="1384995"/>
          </a:xfrm>
          <a:prstGeom prst="rect">
            <a:avLst/>
          </a:prstGeom>
        </p:spPr>
        <p:txBody>
          <a:bodyPr wrap="square">
            <a:spAutoFit/>
          </a:bodyPr>
          <a:lstStyle/>
          <a:p>
            <a:r>
              <a:rPr lang="en-US" sz="1200" dirty="0" smtClean="0"/>
              <a:t>The method is inspired by the area conservation property, even though </a:t>
            </a:r>
            <a:r>
              <a:rPr lang="en-US" sz="1200" u="sng" dirty="0" smtClean="0"/>
              <a:t>Section 3.3 </a:t>
            </a:r>
            <a:r>
              <a:rPr lang="en-US" sz="1200" dirty="0" smtClean="0"/>
              <a:t>points out that the empiricism introduced later does not actually conserve the area.</a:t>
            </a:r>
            <a:endParaRPr lang="es-ES" sz="1200" dirty="0"/>
          </a:p>
        </p:txBody>
      </p:sp>
      <p:sp>
        <p:nvSpPr>
          <p:cNvPr id="44" name="43 Rectángulo"/>
          <p:cNvSpPr/>
          <p:nvPr/>
        </p:nvSpPr>
        <p:spPr>
          <a:xfrm>
            <a:off x="7631832" y="1484784"/>
            <a:ext cx="1512168" cy="36004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SENTENCE</a:t>
            </a:r>
            <a:endParaRPr lang="es-ES" dirty="0">
              <a:solidFill>
                <a:schemeClr val="tx1"/>
              </a:solidFill>
            </a:endParaRPr>
          </a:p>
        </p:txBody>
      </p:sp>
      <p:cxnSp>
        <p:nvCxnSpPr>
          <p:cNvPr id="46" name="45 Conector recto de flecha"/>
          <p:cNvCxnSpPr>
            <a:endCxn id="37" idx="0"/>
          </p:cNvCxnSpPr>
          <p:nvPr/>
        </p:nvCxnSpPr>
        <p:spPr>
          <a:xfrm flipH="1">
            <a:off x="8226152" y="1844824"/>
            <a:ext cx="378296"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35 CuadroTexto"/>
          <p:cNvSpPr txBox="1"/>
          <p:nvPr/>
        </p:nvSpPr>
        <p:spPr>
          <a:xfrm>
            <a:off x="2915816" y="6334780"/>
            <a:ext cx="2699792" cy="523220"/>
          </a:xfrm>
          <a:prstGeom prst="rect">
            <a:avLst/>
          </a:prstGeom>
          <a:noFill/>
        </p:spPr>
        <p:txBody>
          <a:bodyPr wrap="square" rtlCol="0">
            <a:spAutoFit/>
          </a:bodyPr>
          <a:lstStyle/>
          <a:p>
            <a:r>
              <a:rPr lang="es-ES" sz="1400" i="1" dirty="0" smtClean="0">
                <a:latin typeface="Times New Roman" pitchFamily="18" charset="0"/>
                <a:cs typeface="Times New Roman" pitchFamily="18" charset="0"/>
              </a:rPr>
              <a:t>(</a:t>
            </a:r>
            <a:r>
              <a:rPr lang="es-ES" sz="1400" i="1" dirty="0" err="1" smtClean="0">
                <a:latin typeface="Times New Roman" pitchFamily="18" charset="0"/>
                <a:cs typeface="Times New Roman" pitchFamily="18" charset="0"/>
              </a:rPr>
              <a:t>Ronzano</a:t>
            </a:r>
            <a:r>
              <a:rPr lang="es-ES" sz="1400" i="1" dirty="0" smtClean="0">
                <a:latin typeface="Times New Roman" pitchFamily="18" charset="0"/>
                <a:cs typeface="Times New Roman" pitchFamily="18" charset="0"/>
              </a:rPr>
              <a:t> &amp; </a:t>
            </a:r>
            <a:r>
              <a:rPr lang="es-ES" sz="1400" i="1" dirty="0" err="1" smtClean="0">
                <a:latin typeface="Times New Roman" pitchFamily="18" charset="0"/>
                <a:cs typeface="Times New Roman" pitchFamily="18" charset="0"/>
              </a:rPr>
              <a:t>Saggion</a:t>
            </a:r>
            <a:r>
              <a:rPr lang="es-ES" sz="1400" i="1" dirty="0" smtClean="0">
                <a:latin typeface="Times New Roman" pitchFamily="18" charset="0"/>
                <a:cs typeface="Times New Roman" pitchFamily="18" charset="0"/>
              </a:rPr>
              <a:t>, 2015)  </a:t>
            </a:r>
            <a:r>
              <a:rPr lang="es-ES" sz="1400" i="1" dirty="0" err="1" smtClean="0">
                <a:latin typeface="Times New Roman" pitchFamily="18" charset="0"/>
                <a:cs typeface="Times New Roman" pitchFamily="18" charset="0"/>
              </a:rPr>
              <a:t>Discovery</a:t>
            </a:r>
            <a:r>
              <a:rPr lang="es-ES" sz="1400" i="1" dirty="0" smtClean="0">
                <a:latin typeface="Times New Roman" pitchFamily="18" charset="0"/>
                <a:cs typeface="Times New Roman" pitchFamily="18" charset="0"/>
              </a:rPr>
              <a:t> </a:t>
            </a:r>
            <a:r>
              <a:rPr lang="es-ES" sz="1400" i="1" dirty="0" err="1" smtClean="0">
                <a:latin typeface="Times New Roman" pitchFamily="18" charset="0"/>
                <a:cs typeface="Times New Roman" pitchFamily="18" charset="0"/>
              </a:rPr>
              <a:t>Science</a:t>
            </a:r>
            <a:endParaRPr lang="es-ES" sz="1400" i="1" dirty="0">
              <a:latin typeface="Times New Roman" pitchFamily="18" charset="0"/>
              <a:cs typeface="Times New Roman" pitchFamily="18" charset="0"/>
            </a:endParaRPr>
          </a:p>
        </p:txBody>
      </p:sp>
      <p:pic>
        <p:nvPicPr>
          <p:cNvPr id="38" name="37 Imagen" descr="gate.png"/>
          <p:cNvPicPr>
            <a:picLocks noChangeAspect="1"/>
          </p:cNvPicPr>
          <p:nvPr/>
        </p:nvPicPr>
        <p:blipFill>
          <a:blip r:embed="rId4" cstate="print"/>
          <a:stretch>
            <a:fillRect/>
          </a:stretch>
        </p:blipFill>
        <p:spPr>
          <a:xfrm>
            <a:off x="7956376" y="404664"/>
            <a:ext cx="819091" cy="504056"/>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srcRect/>
          <a:stretch>
            <a:fillRect/>
          </a:stretch>
        </p:blipFill>
        <p:spPr bwMode="auto">
          <a:xfrm>
            <a:off x="3563888" y="404664"/>
            <a:ext cx="4128776" cy="4652512"/>
          </a:xfrm>
          <a:prstGeom prst="rect">
            <a:avLst/>
          </a:prstGeom>
          <a:noFill/>
          <a:ln w="9525">
            <a:noFill/>
            <a:miter lim="800000"/>
            <a:headEnd/>
            <a:tailEnd/>
          </a:ln>
        </p:spPr>
      </p:pic>
      <p:sp>
        <p:nvSpPr>
          <p:cNvPr id="14" name="13 Rectángulo redondeado"/>
          <p:cNvSpPr/>
          <p:nvPr/>
        </p:nvSpPr>
        <p:spPr>
          <a:xfrm rot="5400000">
            <a:off x="1661318" y="579046"/>
            <a:ext cx="382025" cy="3489645"/>
          </a:xfrm>
          <a:prstGeom prst="roundRect">
            <a:avLst/>
          </a:prstGeom>
          <a:no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400" b="1" dirty="0" err="1" smtClean="0"/>
              <a:t>CITATION</a:t>
            </a:r>
            <a:r>
              <a:rPr lang="es-ES" sz="1400" b="1" dirty="0" smtClean="0"/>
              <a:t> </a:t>
            </a:r>
            <a:r>
              <a:rPr lang="es-ES" sz="1400" b="1" dirty="0" err="1" smtClean="0"/>
              <a:t>ENRICHMENT</a:t>
            </a:r>
            <a:endParaRPr lang="es-ES" sz="1400" b="1" dirty="0"/>
          </a:p>
        </p:txBody>
      </p:sp>
      <p:sp>
        <p:nvSpPr>
          <p:cNvPr id="15" name="14 Rectángulo redondeado"/>
          <p:cNvSpPr/>
          <p:nvPr/>
        </p:nvSpPr>
        <p:spPr>
          <a:xfrm rot="5400000">
            <a:off x="1661319" y="-933121"/>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PFD</a:t>
            </a:r>
            <a:r>
              <a:rPr lang="es-ES" sz="1600" b="1" dirty="0" smtClean="0"/>
              <a:t>/XML </a:t>
            </a:r>
            <a:r>
              <a:rPr lang="es-ES" sz="1600" b="1" dirty="0" err="1" smtClean="0"/>
              <a:t>IMPORTER</a:t>
            </a:r>
            <a:endParaRPr lang="es-ES" sz="1600" b="1" dirty="0"/>
          </a:p>
        </p:txBody>
      </p:sp>
      <p:sp>
        <p:nvSpPr>
          <p:cNvPr id="16" name="15 Rectángulo redondeado"/>
          <p:cNvSpPr/>
          <p:nvPr/>
        </p:nvSpPr>
        <p:spPr>
          <a:xfrm rot="5400000">
            <a:off x="1661319" y="-429066"/>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smtClean="0"/>
              <a:t>WORD &amp; </a:t>
            </a:r>
            <a:r>
              <a:rPr lang="es-ES" sz="1600" b="1" dirty="0" err="1" smtClean="0"/>
              <a:t>SENTENCE</a:t>
            </a:r>
            <a:r>
              <a:rPr lang="es-ES" sz="1600" b="1" dirty="0" smtClean="0"/>
              <a:t> </a:t>
            </a:r>
            <a:r>
              <a:rPr lang="es-ES" sz="1600" b="1" dirty="0" err="1" smtClean="0"/>
              <a:t>IDENTIFICATION</a:t>
            </a:r>
            <a:endParaRPr lang="es-ES" sz="1600" b="1" dirty="0"/>
          </a:p>
        </p:txBody>
      </p:sp>
      <p:sp>
        <p:nvSpPr>
          <p:cNvPr id="17" name="16 Rectángulo redondeado"/>
          <p:cNvSpPr/>
          <p:nvPr/>
        </p:nvSpPr>
        <p:spPr>
          <a:xfrm rot="5400000">
            <a:off x="1661319" y="74990"/>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IDENTIFY</a:t>
            </a:r>
            <a:r>
              <a:rPr lang="es-ES" sz="1600" b="1" dirty="0" smtClean="0"/>
              <a:t> &amp; LINK </a:t>
            </a:r>
            <a:r>
              <a:rPr lang="es-ES" sz="1600" b="1" dirty="0" err="1" smtClean="0"/>
              <a:t>CITATIONS</a:t>
            </a:r>
            <a:endParaRPr lang="es-ES" sz="1600" b="1" dirty="0"/>
          </a:p>
        </p:txBody>
      </p:sp>
      <p:sp>
        <p:nvSpPr>
          <p:cNvPr id="18" name="17 Rectángulo redondeado"/>
          <p:cNvSpPr/>
          <p:nvPr/>
        </p:nvSpPr>
        <p:spPr>
          <a:xfrm rot="5400000">
            <a:off x="1708312" y="1036108"/>
            <a:ext cx="288032" cy="3489642"/>
          </a:xfrm>
          <a:prstGeom prst="roundRect">
            <a:avLst/>
          </a:prstGeom>
          <a:no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PARSING</a:t>
            </a:r>
            <a:endParaRPr lang="es-ES" sz="1600" b="1" dirty="0"/>
          </a:p>
        </p:txBody>
      </p:sp>
      <p:sp>
        <p:nvSpPr>
          <p:cNvPr id="19" name="18 Rectángulo redondeado"/>
          <p:cNvSpPr/>
          <p:nvPr/>
        </p:nvSpPr>
        <p:spPr>
          <a:xfrm rot="5400000">
            <a:off x="1688939" y="2528899"/>
            <a:ext cx="360042" cy="3456388"/>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RHETORICAL</a:t>
            </a:r>
            <a:r>
              <a:rPr lang="es-ES" sz="1600" b="1" dirty="0" smtClean="0"/>
              <a:t> </a:t>
            </a:r>
            <a:r>
              <a:rPr lang="es-ES" sz="1600" b="1" dirty="0" err="1" smtClean="0"/>
              <a:t>ANNOTATION</a:t>
            </a:r>
            <a:endParaRPr lang="es-ES" sz="1600" b="1" dirty="0"/>
          </a:p>
        </p:txBody>
      </p:sp>
      <p:sp>
        <p:nvSpPr>
          <p:cNvPr id="20" name="19 Rectángulo redondeado"/>
          <p:cNvSpPr/>
          <p:nvPr/>
        </p:nvSpPr>
        <p:spPr>
          <a:xfrm rot="5400000">
            <a:off x="1688937" y="3392997"/>
            <a:ext cx="360041" cy="3456384"/>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INFORMATION</a:t>
            </a:r>
            <a:r>
              <a:rPr lang="es-ES" sz="1600" b="1" dirty="0" smtClean="0"/>
              <a:t> </a:t>
            </a:r>
            <a:r>
              <a:rPr lang="es-ES" sz="1600" b="1" dirty="0" err="1" smtClean="0"/>
              <a:t>EXTRACTION</a:t>
            </a:r>
            <a:endParaRPr lang="es-ES" sz="1600" b="1" dirty="0"/>
          </a:p>
        </p:txBody>
      </p:sp>
      <p:sp>
        <p:nvSpPr>
          <p:cNvPr id="21" name="20 Rectángulo redondeado"/>
          <p:cNvSpPr/>
          <p:nvPr/>
        </p:nvSpPr>
        <p:spPr>
          <a:xfrm rot="5400000">
            <a:off x="1694576" y="3869429"/>
            <a:ext cx="382025" cy="3489645"/>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SUMMARIZATION</a:t>
            </a:r>
            <a:endParaRPr lang="es-ES" sz="1600" b="1" dirty="0"/>
          </a:p>
        </p:txBody>
      </p:sp>
      <p:sp>
        <p:nvSpPr>
          <p:cNvPr id="22" name="21 Rectángulo redondeado"/>
          <p:cNvSpPr/>
          <p:nvPr/>
        </p:nvSpPr>
        <p:spPr>
          <a:xfrm rot="5400000">
            <a:off x="1661314" y="1587159"/>
            <a:ext cx="382026" cy="3489645"/>
          </a:xfrm>
          <a:prstGeom prst="roundRect">
            <a:avLst/>
          </a:prstGeom>
          <a:no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COREFERENCE</a:t>
            </a:r>
            <a:r>
              <a:rPr lang="es-ES" sz="1600" b="1" dirty="0" smtClean="0"/>
              <a:t> </a:t>
            </a:r>
            <a:r>
              <a:rPr lang="es-ES" sz="1600" b="1" dirty="0" err="1" smtClean="0"/>
              <a:t>RESOLUTION</a:t>
            </a:r>
            <a:endParaRPr lang="es-ES" sz="1600" b="1" dirty="0"/>
          </a:p>
        </p:txBody>
      </p:sp>
      <p:sp>
        <p:nvSpPr>
          <p:cNvPr id="23" name="22 Rectángulo redondeado"/>
          <p:cNvSpPr/>
          <p:nvPr/>
        </p:nvSpPr>
        <p:spPr>
          <a:xfrm rot="5400000">
            <a:off x="1703342" y="2082447"/>
            <a:ext cx="332735" cy="3457889"/>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CAUSALITY</a:t>
            </a:r>
            <a:r>
              <a:rPr lang="es-ES" sz="1600" b="1" dirty="0" smtClean="0"/>
              <a:t> </a:t>
            </a:r>
            <a:r>
              <a:rPr lang="es-ES" sz="1600" b="1" dirty="0" err="1" smtClean="0"/>
              <a:t>IDENTIFICATION</a:t>
            </a:r>
            <a:endParaRPr lang="es-ES" sz="1600" b="1" dirty="0"/>
          </a:p>
        </p:txBody>
      </p:sp>
      <p:sp>
        <p:nvSpPr>
          <p:cNvPr id="24" name="23 Rectángulo redondeado"/>
          <p:cNvSpPr/>
          <p:nvPr/>
        </p:nvSpPr>
        <p:spPr>
          <a:xfrm rot="5400000">
            <a:off x="1688939" y="2960945"/>
            <a:ext cx="360042" cy="3456388"/>
          </a:xfrm>
          <a:prstGeom prst="roundRect">
            <a:avLst/>
          </a:prstGeom>
          <a:noFill/>
          <a:ln w="38100">
            <a:solidFill>
              <a:schemeClr val="accent1"/>
            </a:solidFill>
            <a:prstDash val="sysDash"/>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CITATION</a:t>
            </a:r>
            <a:r>
              <a:rPr lang="es-ES" sz="1600" b="1" dirty="0" smtClean="0"/>
              <a:t> </a:t>
            </a:r>
            <a:r>
              <a:rPr lang="es-ES" sz="1600" b="1" dirty="0" err="1" smtClean="0"/>
              <a:t>PURPOSE</a:t>
            </a:r>
            <a:endParaRPr lang="es-ES" sz="1600" b="1" dirty="0"/>
          </a:p>
        </p:txBody>
      </p:sp>
      <p:sp>
        <p:nvSpPr>
          <p:cNvPr id="25" name="24 Flecha abajo"/>
          <p:cNvSpPr/>
          <p:nvPr/>
        </p:nvSpPr>
        <p:spPr>
          <a:xfrm>
            <a:off x="1580926" y="98072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25 Flecha abajo"/>
          <p:cNvSpPr/>
          <p:nvPr/>
        </p:nvSpPr>
        <p:spPr>
          <a:xfrm>
            <a:off x="1580926" y="148478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Flecha abajo"/>
          <p:cNvSpPr/>
          <p:nvPr/>
        </p:nvSpPr>
        <p:spPr>
          <a:xfrm>
            <a:off x="1580926" y="1988840"/>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Flecha abajo"/>
          <p:cNvSpPr/>
          <p:nvPr/>
        </p:nvSpPr>
        <p:spPr>
          <a:xfrm>
            <a:off x="1580926" y="249289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28 Flecha abajo"/>
          <p:cNvSpPr/>
          <p:nvPr/>
        </p:nvSpPr>
        <p:spPr>
          <a:xfrm>
            <a:off x="1580926" y="29969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29 Flecha abajo"/>
          <p:cNvSpPr/>
          <p:nvPr/>
        </p:nvSpPr>
        <p:spPr>
          <a:xfrm>
            <a:off x="1580926" y="35010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30 Flecha abajo"/>
          <p:cNvSpPr/>
          <p:nvPr/>
        </p:nvSpPr>
        <p:spPr>
          <a:xfrm>
            <a:off x="1580926" y="393305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Flecha abajo"/>
          <p:cNvSpPr/>
          <p:nvPr/>
        </p:nvSpPr>
        <p:spPr>
          <a:xfrm>
            <a:off x="1580926" y="436510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32 Flecha abajo"/>
          <p:cNvSpPr/>
          <p:nvPr/>
        </p:nvSpPr>
        <p:spPr>
          <a:xfrm>
            <a:off x="1580926" y="47971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33 Flecha abajo"/>
          <p:cNvSpPr/>
          <p:nvPr/>
        </p:nvSpPr>
        <p:spPr>
          <a:xfrm>
            <a:off x="1580926" y="53012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34 CuadroTexto"/>
          <p:cNvSpPr txBox="1"/>
          <p:nvPr/>
        </p:nvSpPr>
        <p:spPr>
          <a:xfrm>
            <a:off x="0" y="0"/>
            <a:ext cx="4788024" cy="461665"/>
          </a:xfrm>
          <a:prstGeom prst="rect">
            <a:avLst/>
          </a:prstGeom>
          <a:noFill/>
        </p:spPr>
        <p:txBody>
          <a:bodyPr wrap="square" rtlCol="0">
            <a:spAutoFit/>
          </a:bodyPr>
          <a:lstStyle/>
          <a:p>
            <a:r>
              <a:rPr lang="en-GB" sz="2400" b="1" dirty="0" smtClean="0"/>
              <a:t>Deep Analysis of Scientific Papers</a:t>
            </a:r>
            <a:endParaRPr lang="en-GB" sz="2400" b="1" dirty="0"/>
          </a:p>
        </p:txBody>
      </p:sp>
      <p:pic>
        <p:nvPicPr>
          <p:cNvPr id="2056" name="Picture 8"/>
          <p:cNvPicPr>
            <a:picLocks noChangeAspect="1" noChangeArrowheads="1"/>
          </p:cNvPicPr>
          <p:nvPr/>
        </p:nvPicPr>
        <p:blipFill>
          <a:blip r:embed="rId3" cstate="print"/>
          <a:srcRect/>
          <a:stretch>
            <a:fillRect/>
          </a:stretch>
        </p:blipFill>
        <p:spPr bwMode="auto">
          <a:xfrm>
            <a:off x="5652120" y="3681743"/>
            <a:ext cx="3456384" cy="3059625"/>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4810125" y="2420888"/>
            <a:ext cx="4333875" cy="771525"/>
          </a:xfrm>
          <a:prstGeom prst="rect">
            <a:avLst/>
          </a:prstGeom>
          <a:noFill/>
          <a:ln w="9525">
            <a:solidFill>
              <a:schemeClr val="accent1">
                <a:alpha val="50000"/>
              </a:schemeClr>
            </a:solidFill>
            <a:miter lim="800000"/>
            <a:headEnd/>
            <a:tailEnd/>
          </a:ln>
        </p:spPr>
      </p:pic>
      <p:cxnSp>
        <p:nvCxnSpPr>
          <p:cNvPr id="41" name="40 Conector recto de flecha"/>
          <p:cNvCxnSpPr/>
          <p:nvPr/>
        </p:nvCxnSpPr>
        <p:spPr>
          <a:xfrm flipH="1" flipV="1">
            <a:off x="7668344" y="3068960"/>
            <a:ext cx="72008" cy="2160240"/>
          </a:xfrm>
          <a:prstGeom prst="straightConnector1">
            <a:avLst/>
          </a:prstGeom>
          <a:ln w="63500">
            <a:prstDash val="sysDot"/>
            <a:tailEnd type="arrow"/>
          </a:ln>
        </p:spPr>
        <p:style>
          <a:lnRef idx="1">
            <a:schemeClr val="accent1"/>
          </a:lnRef>
          <a:fillRef idx="0">
            <a:schemeClr val="accent1"/>
          </a:fillRef>
          <a:effectRef idx="0">
            <a:schemeClr val="accent1"/>
          </a:effectRef>
          <a:fontRef idx="minor">
            <a:schemeClr val="tx1"/>
          </a:fontRef>
        </p:style>
      </p:cxnSp>
      <p:sp>
        <p:nvSpPr>
          <p:cNvPr id="36" name="35 CuadroTexto"/>
          <p:cNvSpPr txBox="1"/>
          <p:nvPr/>
        </p:nvSpPr>
        <p:spPr>
          <a:xfrm>
            <a:off x="2915816" y="6334780"/>
            <a:ext cx="2699792" cy="523220"/>
          </a:xfrm>
          <a:prstGeom prst="rect">
            <a:avLst/>
          </a:prstGeom>
          <a:noFill/>
        </p:spPr>
        <p:txBody>
          <a:bodyPr wrap="square" rtlCol="0">
            <a:spAutoFit/>
          </a:bodyPr>
          <a:lstStyle/>
          <a:p>
            <a:r>
              <a:rPr lang="es-ES" sz="1400" i="1" dirty="0" smtClean="0">
                <a:latin typeface="Times New Roman" pitchFamily="18" charset="0"/>
                <a:cs typeface="Times New Roman" pitchFamily="18" charset="0"/>
              </a:rPr>
              <a:t>(</a:t>
            </a:r>
            <a:r>
              <a:rPr lang="es-ES" sz="1400" i="1" dirty="0" err="1" smtClean="0">
                <a:latin typeface="Times New Roman" pitchFamily="18" charset="0"/>
                <a:cs typeface="Times New Roman" pitchFamily="18" charset="0"/>
              </a:rPr>
              <a:t>Ronzano</a:t>
            </a:r>
            <a:r>
              <a:rPr lang="es-ES" sz="1400" i="1" dirty="0" smtClean="0">
                <a:latin typeface="Times New Roman" pitchFamily="18" charset="0"/>
                <a:cs typeface="Times New Roman" pitchFamily="18" charset="0"/>
              </a:rPr>
              <a:t> &amp; </a:t>
            </a:r>
            <a:r>
              <a:rPr lang="es-ES" sz="1400" i="1" dirty="0" err="1" smtClean="0">
                <a:latin typeface="Times New Roman" pitchFamily="18" charset="0"/>
                <a:cs typeface="Times New Roman" pitchFamily="18" charset="0"/>
              </a:rPr>
              <a:t>Saggion</a:t>
            </a:r>
            <a:r>
              <a:rPr lang="es-ES" sz="1400" i="1" dirty="0" smtClean="0">
                <a:latin typeface="Times New Roman" pitchFamily="18" charset="0"/>
                <a:cs typeface="Times New Roman" pitchFamily="18" charset="0"/>
              </a:rPr>
              <a:t>, 2015)  </a:t>
            </a:r>
            <a:r>
              <a:rPr lang="es-ES" sz="1400" i="1" dirty="0" err="1" smtClean="0">
                <a:latin typeface="Times New Roman" pitchFamily="18" charset="0"/>
                <a:cs typeface="Times New Roman" pitchFamily="18" charset="0"/>
              </a:rPr>
              <a:t>Discovery</a:t>
            </a:r>
            <a:r>
              <a:rPr lang="es-ES" sz="1400" i="1" dirty="0" smtClean="0">
                <a:latin typeface="Times New Roman" pitchFamily="18" charset="0"/>
                <a:cs typeface="Times New Roman" pitchFamily="18" charset="0"/>
              </a:rPr>
              <a:t> </a:t>
            </a:r>
            <a:r>
              <a:rPr lang="es-ES" sz="1400" i="1" dirty="0" err="1" smtClean="0">
                <a:latin typeface="Times New Roman" pitchFamily="18" charset="0"/>
                <a:cs typeface="Times New Roman" pitchFamily="18" charset="0"/>
              </a:rPr>
              <a:t>Science</a:t>
            </a:r>
            <a:endParaRPr lang="es-ES" sz="1400"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srcRect/>
          <a:stretch>
            <a:fillRect/>
          </a:stretch>
        </p:blipFill>
        <p:spPr bwMode="auto">
          <a:xfrm>
            <a:off x="3563888" y="404664"/>
            <a:ext cx="4128776" cy="4652512"/>
          </a:xfrm>
          <a:prstGeom prst="rect">
            <a:avLst/>
          </a:prstGeom>
          <a:noFill/>
          <a:ln w="9525">
            <a:noFill/>
            <a:miter lim="800000"/>
            <a:headEnd/>
            <a:tailEnd/>
          </a:ln>
        </p:spPr>
      </p:pic>
      <p:sp>
        <p:nvSpPr>
          <p:cNvPr id="14" name="13 Rectángulo redondeado"/>
          <p:cNvSpPr/>
          <p:nvPr/>
        </p:nvSpPr>
        <p:spPr>
          <a:xfrm rot="5400000">
            <a:off x="1661318" y="579046"/>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400" b="1" dirty="0" err="1" smtClean="0"/>
              <a:t>CITATION</a:t>
            </a:r>
            <a:r>
              <a:rPr lang="es-ES" sz="1400" b="1" dirty="0" smtClean="0"/>
              <a:t> </a:t>
            </a:r>
            <a:r>
              <a:rPr lang="es-ES" sz="1400" b="1" dirty="0" err="1" smtClean="0"/>
              <a:t>ENRICHMENT</a:t>
            </a:r>
            <a:endParaRPr lang="es-ES" sz="1400" b="1" dirty="0"/>
          </a:p>
        </p:txBody>
      </p:sp>
      <p:sp>
        <p:nvSpPr>
          <p:cNvPr id="15" name="14 Rectángulo redondeado"/>
          <p:cNvSpPr/>
          <p:nvPr/>
        </p:nvSpPr>
        <p:spPr>
          <a:xfrm rot="5400000">
            <a:off x="1661319" y="-933121"/>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PFD</a:t>
            </a:r>
            <a:r>
              <a:rPr lang="es-ES" sz="1600" b="1" dirty="0" smtClean="0"/>
              <a:t>/XML </a:t>
            </a:r>
            <a:r>
              <a:rPr lang="es-ES" sz="1600" b="1" dirty="0" err="1" smtClean="0"/>
              <a:t>IMPORTER</a:t>
            </a:r>
            <a:endParaRPr lang="es-ES" sz="1600" b="1" dirty="0"/>
          </a:p>
        </p:txBody>
      </p:sp>
      <p:sp>
        <p:nvSpPr>
          <p:cNvPr id="16" name="15 Rectángulo redondeado"/>
          <p:cNvSpPr/>
          <p:nvPr/>
        </p:nvSpPr>
        <p:spPr>
          <a:xfrm rot="5400000">
            <a:off x="1661319" y="-429066"/>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smtClean="0"/>
              <a:t>WORD &amp; </a:t>
            </a:r>
            <a:r>
              <a:rPr lang="es-ES" sz="1600" b="1" dirty="0" err="1" smtClean="0"/>
              <a:t>SENTENCE</a:t>
            </a:r>
            <a:r>
              <a:rPr lang="es-ES" sz="1600" b="1" dirty="0" smtClean="0"/>
              <a:t> </a:t>
            </a:r>
            <a:r>
              <a:rPr lang="es-ES" sz="1600" b="1" dirty="0" err="1" smtClean="0"/>
              <a:t>IDENTIFICATION</a:t>
            </a:r>
            <a:endParaRPr lang="es-ES" sz="1600" b="1" dirty="0"/>
          </a:p>
        </p:txBody>
      </p:sp>
      <p:sp>
        <p:nvSpPr>
          <p:cNvPr id="17" name="16 Rectángulo redondeado"/>
          <p:cNvSpPr/>
          <p:nvPr/>
        </p:nvSpPr>
        <p:spPr>
          <a:xfrm rot="5400000">
            <a:off x="1661319" y="74990"/>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IDENTIFY</a:t>
            </a:r>
            <a:r>
              <a:rPr lang="es-ES" sz="1600" b="1" dirty="0" smtClean="0"/>
              <a:t> &amp; LINK </a:t>
            </a:r>
            <a:r>
              <a:rPr lang="es-ES" sz="1600" b="1" dirty="0" err="1" smtClean="0"/>
              <a:t>CITATIONS</a:t>
            </a:r>
            <a:endParaRPr lang="es-ES" sz="1600" b="1" dirty="0"/>
          </a:p>
        </p:txBody>
      </p:sp>
      <p:sp>
        <p:nvSpPr>
          <p:cNvPr id="18" name="17 Rectángulo redondeado"/>
          <p:cNvSpPr/>
          <p:nvPr/>
        </p:nvSpPr>
        <p:spPr>
          <a:xfrm rot="5400000">
            <a:off x="1708312" y="1036108"/>
            <a:ext cx="288032" cy="3489642"/>
          </a:xfrm>
          <a:prstGeom prst="roundRect">
            <a:avLst/>
          </a:prstGeom>
          <a:no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PARSING</a:t>
            </a:r>
            <a:endParaRPr lang="es-ES" sz="1600" b="1" dirty="0"/>
          </a:p>
        </p:txBody>
      </p:sp>
      <p:sp>
        <p:nvSpPr>
          <p:cNvPr id="19" name="18 Rectángulo redondeado"/>
          <p:cNvSpPr/>
          <p:nvPr/>
        </p:nvSpPr>
        <p:spPr>
          <a:xfrm rot="5400000">
            <a:off x="1688939" y="2528899"/>
            <a:ext cx="360042" cy="3456388"/>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RHETORICAL</a:t>
            </a:r>
            <a:r>
              <a:rPr lang="es-ES" sz="1600" b="1" dirty="0" smtClean="0"/>
              <a:t> </a:t>
            </a:r>
            <a:r>
              <a:rPr lang="es-ES" sz="1600" b="1" dirty="0" err="1" smtClean="0"/>
              <a:t>ANNOTATION</a:t>
            </a:r>
            <a:endParaRPr lang="es-ES" sz="1600" b="1" dirty="0"/>
          </a:p>
        </p:txBody>
      </p:sp>
      <p:sp>
        <p:nvSpPr>
          <p:cNvPr id="20" name="19 Rectángulo redondeado"/>
          <p:cNvSpPr/>
          <p:nvPr/>
        </p:nvSpPr>
        <p:spPr>
          <a:xfrm rot="5400000">
            <a:off x="1688937" y="3392997"/>
            <a:ext cx="360041" cy="3456384"/>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INFORMATION</a:t>
            </a:r>
            <a:r>
              <a:rPr lang="es-ES" sz="1600" b="1" dirty="0" smtClean="0"/>
              <a:t> </a:t>
            </a:r>
            <a:r>
              <a:rPr lang="es-ES" sz="1600" b="1" dirty="0" err="1" smtClean="0"/>
              <a:t>EXTRACTION</a:t>
            </a:r>
            <a:endParaRPr lang="es-ES" sz="1600" b="1" dirty="0"/>
          </a:p>
        </p:txBody>
      </p:sp>
      <p:sp>
        <p:nvSpPr>
          <p:cNvPr id="21" name="20 Rectángulo redondeado"/>
          <p:cNvSpPr/>
          <p:nvPr/>
        </p:nvSpPr>
        <p:spPr>
          <a:xfrm rot="5400000">
            <a:off x="1694576" y="3869429"/>
            <a:ext cx="382025" cy="3489645"/>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SUMMARIZATION</a:t>
            </a:r>
            <a:endParaRPr lang="es-ES" sz="1600" b="1" dirty="0"/>
          </a:p>
        </p:txBody>
      </p:sp>
      <p:sp>
        <p:nvSpPr>
          <p:cNvPr id="22" name="21 Rectángulo redondeado"/>
          <p:cNvSpPr/>
          <p:nvPr/>
        </p:nvSpPr>
        <p:spPr>
          <a:xfrm rot="5400000">
            <a:off x="1661314" y="1587159"/>
            <a:ext cx="382026" cy="3489645"/>
          </a:xfrm>
          <a:prstGeom prst="roundRect">
            <a:avLst/>
          </a:prstGeom>
          <a:no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COREFERENCE</a:t>
            </a:r>
            <a:r>
              <a:rPr lang="es-ES" sz="1600" b="1" dirty="0" smtClean="0"/>
              <a:t> </a:t>
            </a:r>
            <a:r>
              <a:rPr lang="es-ES" sz="1600" b="1" dirty="0" err="1" smtClean="0"/>
              <a:t>RESOLUTION</a:t>
            </a:r>
            <a:endParaRPr lang="es-ES" sz="1600" b="1" dirty="0"/>
          </a:p>
        </p:txBody>
      </p:sp>
      <p:sp>
        <p:nvSpPr>
          <p:cNvPr id="23" name="22 Rectángulo redondeado"/>
          <p:cNvSpPr/>
          <p:nvPr/>
        </p:nvSpPr>
        <p:spPr>
          <a:xfrm rot="5400000">
            <a:off x="1703342" y="2082447"/>
            <a:ext cx="332735" cy="3457889"/>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CAUSALITY</a:t>
            </a:r>
            <a:r>
              <a:rPr lang="es-ES" sz="1600" b="1" dirty="0" smtClean="0"/>
              <a:t> </a:t>
            </a:r>
            <a:r>
              <a:rPr lang="es-ES" sz="1600" b="1" dirty="0" err="1" smtClean="0"/>
              <a:t>IDENTIFICATION</a:t>
            </a:r>
            <a:endParaRPr lang="es-ES" sz="1600" b="1" dirty="0"/>
          </a:p>
        </p:txBody>
      </p:sp>
      <p:sp>
        <p:nvSpPr>
          <p:cNvPr id="24" name="23 Rectángulo redondeado"/>
          <p:cNvSpPr/>
          <p:nvPr/>
        </p:nvSpPr>
        <p:spPr>
          <a:xfrm rot="5400000">
            <a:off x="1688939" y="2960945"/>
            <a:ext cx="360042" cy="3456388"/>
          </a:xfrm>
          <a:prstGeom prst="roundRect">
            <a:avLst/>
          </a:prstGeom>
          <a:noFill/>
          <a:ln w="38100">
            <a:solidFill>
              <a:schemeClr val="accent1"/>
            </a:solidFill>
            <a:prstDash val="sysDash"/>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CITATION</a:t>
            </a:r>
            <a:r>
              <a:rPr lang="es-ES" sz="1600" b="1" dirty="0" smtClean="0"/>
              <a:t> </a:t>
            </a:r>
            <a:r>
              <a:rPr lang="es-ES" sz="1600" b="1" dirty="0" err="1" smtClean="0"/>
              <a:t>PURPOSE</a:t>
            </a:r>
            <a:endParaRPr lang="es-ES" sz="1600" b="1" dirty="0"/>
          </a:p>
        </p:txBody>
      </p:sp>
      <p:sp>
        <p:nvSpPr>
          <p:cNvPr id="25" name="24 Flecha abajo"/>
          <p:cNvSpPr/>
          <p:nvPr/>
        </p:nvSpPr>
        <p:spPr>
          <a:xfrm>
            <a:off x="1580926" y="98072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25 Flecha abajo"/>
          <p:cNvSpPr/>
          <p:nvPr/>
        </p:nvSpPr>
        <p:spPr>
          <a:xfrm>
            <a:off x="1580926" y="148478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Flecha abajo"/>
          <p:cNvSpPr/>
          <p:nvPr/>
        </p:nvSpPr>
        <p:spPr>
          <a:xfrm>
            <a:off x="1580926" y="1988840"/>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Flecha abajo"/>
          <p:cNvSpPr/>
          <p:nvPr/>
        </p:nvSpPr>
        <p:spPr>
          <a:xfrm>
            <a:off x="1580926" y="249289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28 Flecha abajo"/>
          <p:cNvSpPr/>
          <p:nvPr/>
        </p:nvSpPr>
        <p:spPr>
          <a:xfrm>
            <a:off x="1580926" y="29969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29 Flecha abajo"/>
          <p:cNvSpPr/>
          <p:nvPr/>
        </p:nvSpPr>
        <p:spPr>
          <a:xfrm>
            <a:off x="1580926" y="35010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30 Flecha abajo"/>
          <p:cNvSpPr/>
          <p:nvPr/>
        </p:nvSpPr>
        <p:spPr>
          <a:xfrm>
            <a:off x="1580926" y="393305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Flecha abajo"/>
          <p:cNvSpPr/>
          <p:nvPr/>
        </p:nvSpPr>
        <p:spPr>
          <a:xfrm>
            <a:off x="1580926" y="436510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32 Flecha abajo"/>
          <p:cNvSpPr/>
          <p:nvPr/>
        </p:nvSpPr>
        <p:spPr>
          <a:xfrm>
            <a:off x="1580926" y="47971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33 Flecha abajo"/>
          <p:cNvSpPr/>
          <p:nvPr/>
        </p:nvSpPr>
        <p:spPr>
          <a:xfrm>
            <a:off x="1580926" y="53012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34 CuadroTexto"/>
          <p:cNvSpPr txBox="1"/>
          <p:nvPr/>
        </p:nvSpPr>
        <p:spPr>
          <a:xfrm>
            <a:off x="0" y="0"/>
            <a:ext cx="4788024" cy="461665"/>
          </a:xfrm>
          <a:prstGeom prst="rect">
            <a:avLst/>
          </a:prstGeom>
          <a:noFill/>
        </p:spPr>
        <p:txBody>
          <a:bodyPr wrap="square" rtlCol="0">
            <a:spAutoFit/>
          </a:bodyPr>
          <a:lstStyle/>
          <a:p>
            <a:r>
              <a:rPr lang="en-GB" sz="2400" b="1" dirty="0" smtClean="0"/>
              <a:t>Deep Analysis of Scientific Papers</a:t>
            </a:r>
            <a:endParaRPr lang="en-GB" sz="2400" b="1" dirty="0"/>
          </a:p>
        </p:txBody>
      </p:sp>
      <p:pic>
        <p:nvPicPr>
          <p:cNvPr id="2056" name="Picture 8"/>
          <p:cNvPicPr>
            <a:picLocks noChangeAspect="1" noChangeArrowheads="1"/>
          </p:cNvPicPr>
          <p:nvPr/>
        </p:nvPicPr>
        <p:blipFill>
          <a:blip r:embed="rId3" cstate="print"/>
          <a:srcRect/>
          <a:stretch>
            <a:fillRect/>
          </a:stretch>
        </p:blipFill>
        <p:spPr bwMode="auto">
          <a:xfrm>
            <a:off x="5652120" y="3681743"/>
            <a:ext cx="3456384" cy="3059625"/>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4810125" y="2420888"/>
            <a:ext cx="4333875" cy="771525"/>
          </a:xfrm>
          <a:prstGeom prst="rect">
            <a:avLst/>
          </a:prstGeom>
          <a:noFill/>
          <a:ln w="9525">
            <a:noFill/>
            <a:miter lim="800000"/>
            <a:headEnd/>
            <a:tailEnd/>
          </a:ln>
        </p:spPr>
      </p:pic>
      <p:cxnSp>
        <p:nvCxnSpPr>
          <p:cNvPr id="41" name="40 Conector recto de flecha"/>
          <p:cNvCxnSpPr/>
          <p:nvPr/>
        </p:nvCxnSpPr>
        <p:spPr>
          <a:xfrm flipH="1" flipV="1">
            <a:off x="7668344" y="3068960"/>
            <a:ext cx="72008" cy="2160240"/>
          </a:xfrm>
          <a:prstGeom prst="straightConnector1">
            <a:avLst/>
          </a:prstGeom>
          <a:ln w="63500">
            <a:prstDash val="sysDot"/>
            <a:tailEnd type="arrow"/>
          </a:ln>
        </p:spPr>
        <p:style>
          <a:lnRef idx="1">
            <a:schemeClr val="accent1"/>
          </a:lnRef>
          <a:fillRef idx="0">
            <a:schemeClr val="accent1"/>
          </a:fillRef>
          <a:effectRef idx="0">
            <a:schemeClr val="accent1"/>
          </a:effectRef>
          <a:fontRef idx="minor">
            <a:schemeClr val="tx1"/>
          </a:fontRef>
        </p:style>
      </p:cxnSp>
      <p:sp>
        <p:nvSpPr>
          <p:cNvPr id="45" name="44 Rectángulo"/>
          <p:cNvSpPr/>
          <p:nvPr/>
        </p:nvSpPr>
        <p:spPr>
          <a:xfrm>
            <a:off x="5076056" y="2420888"/>
            <a:ext cx="1224136" cy="21602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45 Rectángulo"/>
          <p:cNvSpPr/>
          <p:nvPr/>
        </p:nvSpPr>
        <p:spPr>
          <a:xfrm>
            <a:off x="7740352" y="2564904"/>
            <a:ext cx="1403648" cy="224408"/>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46 Rectángulo"/>
          <p:cNvSpPr/>
          <p:nvPr/>
        </p:nvSpPr>
        <p:spPr>
          <a:xfrm>
            <a:off x="5076056" y="2780928"/>
            <a:ext cx="4067944" cy="216024"/>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35 Rectángulo"/>
          <p:cNvSpPr/>
          <p:nvPr/>
        </p:nvSpPr>
        <p:spPr>
          <a:xfrm>
            <a:off x="6300192" y="2420888"/>
            <a:ext cx="2843808" cy="216024"/>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36 Rectángulo"/>
          <p:cNvSpPr/>
          <p:nvPr/>
        </p:nvSpPr>
        <p:spPr>
          <a:xfrm>
            <a:off x="5076056" y="2636912"/>
            <a:ext cx="2376264" cy="144016"/>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37 Rectángulo"/>
          <p:cNvSpPr/>
          <p:nvPr/>
        </p:nvSpPr>
        <p:spPr>
          <a:xfrm>
            <a:off x="5076056" y="2996952"/>
            <a:ext cx="504056" cy="216024"/>
          </a:xfrm>
          <a:prstGeom prst="rect">
            <a:avLst/>
          </a:pr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39 CuadroTexto"/>
          <p:cNvSpPr txBox="1"/>
          <p:nvPr/>
        </p:nvSpPr>
        <p:spPr>
          <a:xfrm>
            <a:off x="2915816" y="6334780"/>
            <a:ext cx="2699792" cy="523220"/>
          </a:xfrm>
          <a:prstGeom prst="rect">
            <a:avLst/>
          </a:prstGeom>
          <a:noFill/>
        </p:spPr>
        <p:txBody>
          <a:bodyPr wrap="square" rtlCol="0">
            <a:spAutoFit/>
          </a:bodyPr>
          <a:lstStyle/>
          <a:p>
            <a:r>
              <a:rPr lang="es-ES" sz="1400" i="1" dirty="0" smtClean="0">
                <a:latin typeface="Times New Roman" pitchFamily="18" charset="0"/>
                <a:cs typeface="Times New Roman" pitchFamily="18" charset="0"/>
              </a:rPr>
              <a:t>(</a:t>
            </a:r>
            <a:r>
              <a:rPr lang="es-ES" sz="1400" i="1" dirty="0" err="1" smtClean="0">
                <a:latin typeface="Times New Roman" pitchFamily="18" charset="0"/>
                <a:cs typeface="Times New Roman" pitchFamily="18" charset="0"/>
              </a:rPr>
              <a:t>Ronzano</a:t>
            </a:r>
            <a:r>
              <a:rPr lang="es-ES" sz="1400" i="1" dirty="0" smtClean="0">
                <a:latin typeface="Times New Roman" pitchFamily="18" charset="0"/>
                <a:cs typeface="Times New Roman" pitchFamily="18" charset="0"/>
              </a:rPr>
              <a:t> &amp; </a:t>
            </a:r>
            <a:r>
              <a:rPr lang="es-ES" sz="1400" i="1" dirty="0" err="1" smtClean="0">
                <a:latin typeface="Times New Roman" pitchFamily="18" charset="0"/>
                <a:cs typeface="Times New Roman" pitchFamily="18" charset="0"/>
              </a:rPr>
              <a:t>Saggion</a:t>
            </a:r>
            <a:r>
              <a:rPr lang="es-ES" sz="1400" i="1" dirty="0" smtClean="0">
                <a:latin typeface="Times New Roman" pitchFamily="18" charset="0"/>
                <a:cs typeface="Times New Roman" pitchFamily="18" charset="0"/>
              </a:rPr>
              <a:t>, 2015)  </a:t>
            </a:r>
            <a:r>
              <a:rPr lang="es-ES" sz="1400" i="1" dirty="0" err="1" smtClean="0">
                <a:latin typeface="Times New Roman" pitchFamily="18" charset="0"/>
                <a:cs typeface="Times New Roman" pitchFamily="18" charset="0"/>
              </a:rPr>
              <a:t>Discovery</a:t>
            </a:r>
            <a:r>
              <a:rPr lang="es-ES" sz="1400" i="1" dirty="0" smtClean="0">
                <a:latin typeface="Times New Roman" pitchFamily="18" charset="0"/>
                <a:cs typeface="Times New Roman" pitchFamily="18" charset="0"/>
              </a:rPr>
              <a:t> </a:t>
            </a:r>
            <a:r>
              <a:rPr lang="es-ES" sz="1400" i="1" dirty="0" err="1" smtClean="0">
                <a:latin typeface="Times New Roman" pitchFamily="18" charset="0"/>
                <a:cs typeface="Times New Roman" pitchFamily="18" charset="0"/>
              </a:rPr>
              <a:t>Science</a:t>
            </a:r>
            <a:endParaRPr lang="es-ES" sz="1400" i="1" dirty="0">
              <a:latin typeface="Times New Roman" pitchFamily="18" charset="0"/>
              <a:cs typeface="Times New Roman" pitchFamily="18" charset="0"/>
            </a:endParaRPr>
          </a:p>
        </p:txBody>
      </p:sp>
      <p:pic>
        <p:nvPicPr>
          <p:cNvPr id="42" name="Picture 11"/>
          <p:cNvPicPr>
            <a:picLocks noChangeAspect="1" noChangeArrowheads="1"/>
          </p:cNvPicPr>
          <p:nvPr/>
        </p:nvPicPr>
        <p:blipFill>
          <a:blip r:embed="rId5" cstate="print"/>
          <a:srcRect/>
          <a:stretch>
            <a:fillRect/>
          </a:stretch>
        </p:blipFill>
        <p:spPr bwMode="auto">
          <a:xfrm>
            <a:off x="7596336" y="1052735"/>
            <a:ext cx="1547664" cy="592157"/>
          </a:xfrm>
          <a:prstGeom prst="rect">
            <a:avLst/>
          </a:prstGeom>
          <a:noFill/>
          <a:ln w="9525">
            <a:noFill/>
            <a:miter lim="800000"/>
            <a:headEnd/>
            <a:tailEnd/>
          </a:ln>
        </p:spPr>
      </p:pic>
      <p:pic>
        <p:nvPicPr>
          <p:cNvPr id="44" name="Picture 26"/>
          <p:cNvPicPr>
            <a:picLocks noChangeAspect="1" noChangeArrowheads="1"/>
          </p:cNvPicPr>
          <p:nvPr/>
        </p:nvPicPr>
        <p:blipFill>
          <a:blip r:embed="rId6" cstate="print"/>
          <a:srcRect/>
          <a:stretch>
            <a:fillRect/>
          </a:stretch>
        </p:blipFill>
        <p:spPr bwMode="auto">
          <a:xfrm>
            <a:off x="6833918" y="2060848"/>
            <a:ext cx="2310082" cy="344679"/>
          </a:xfrm>
          <a:prstGeom prst="rect">
            <a:avLst/>
          </a:prstGeom>
          <a:noFill/>
          <a:ln w="9525">
            <a:noFill/>
            <a:miter lim="800000"/>
            <a:headEnd/>
            <a:tailEnd/>
          </a:ln>
        </p:spPr>
      </p:pic>
      <p:pic>
        <p:nvPicPr>
          <p:cNvPr id="48" name="Picture 28" descr="http://smithandfranklin.com/images/Crossref.jpg"/>
          <p:cNvPicPr>
            <a:picLocks noChangeAspect="1" noChangeArrowheads="1"/>
          </p:cNvPicPr>
          <p:nvPr/>
        </p:nvPicPr>
        <p:blipFill>
          <a:blip r:embed="rId7" cstate="print"/>
          <a:srcRect/>
          <a:stretch>
            <a:fillRect/>
          </a:stretch>
        </p:blipFill>
        <p:spPr bwMode="auto">
          <a:xfrm>
            <a:off x="7596336" y="620688"/>
            <a:ext cx="1438728" cy="471460"/>
          </a:xfrm>
          <a:prstGeom prst="rect">
            <a:avLst/>
          </a:prstGeom>
          <a:noFill/>
        </p:spPr>
      </p:pic>
      <p:pic>
        <p:nvPicPr>
          <p:cNvPr id="49" name="Picture 2" descr="https://upload.wikimedia.org/wikipedia/commons/thumb/c/c7/Google_Scholar_logo.svg/2000px-Google_Scholar_logo.svg.png"/>
          <p:cNvPicPr>
            <a:picLocks noChangeAspect="1" noChangeArrowheads="1"/>
          </p:cNvPicPr>
          <p:nvPr/>
        </p:nvPicPr>
        <p:blipFill>
          <a:blip r:embed="rId8" cstate="print"/>
          <a:srcRect/>
          <a:stretch>
            <a:fillRect/>
          </a:stretch>
        </p:blipFill>
        <p:spPr bwMode="auto">
          <a:xfrm>
            <a:off x="7692542" y="1556792"/>
            <a:ext cx="1199938" cy="448177"/>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16 Imagen" descr="barbieri.png"/>
          <p:cNvPicPr>
            <a:picLocks noChangeAspect="1"/>
          </p:cNvPicPr>
          <p:nvPr/>
        </p:nvPicPr>
        <p:blipFill>
          <a:blip r:embed="rId2" cstate="print"/>
          <a:stretch>
            <a:fillRect/>
          </a:stretch>
        </p:blipFill>
        <p:spPr>
          <a:xfrm>
            <a:off x="5148064" y="2996952"/>
            <a:ext cx="864096" cy="864096"/>
          </a:xfrm>
          <a:prstGeom prst="rect">
            <a:avLst/>
          </a:prstGeom>
        </p:spPr>
      </p:pic>
      <p:sp useBgFill="1">
        <p:nvSpPr>
          <p:cNvPr id="18" name="17 Llamada rectangular redondeada"/>
          <p:cNvSpPr/>
          <p:nvPr/>
        </p:nvSpPr>
        <p:spPr>
          <a:xfrm>
            <a:off x="6588224" y="1844824"/>
            <a:ext cx="1656184" cy="864096"/>
          </a:xfrm>
          <a:prstGeom prst="wedgeRoundRectCallout">
            <a:avLst>
              <a:gd name="adj1" fmla="val -104773"/>
              <a:gd name="adj2" fmla="val 688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 want to study irony detection!!! </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srcRect/>
          <a:stretch>
            <a:fillRect/>
          </a:stretch>
        </p:blipFill>
        <p:spPr bwMode="auto">
          <a:xfrm>
            <a:off x="3563888" y="404664"/>
            <a:ext cx="4128776" cy="4652512"/>
          </a:xfrm>
          <a:prstGeom prst="rect">
            <a:avLst/>
          </a:prstGeom>
          <a:noFill/>
          <a:ln w="9525">
            <a:noFill/>
            <a:miter lim="800000"/>
            <a:headEnd/>
            <a:tailEnd/>
          </a:ln>
        </p:spPr>
      </p:pic>
      <p:sp>
        <p:nvSpPr>
          <p:cNvPr id="14" name="13 Rectángulo redondeado"/>
          <p:cNvSpPr/>
          <p:nvPr/>
        </p:nvSpPr>
        <p:spPr>
          <a:xfrm rot="5400000">
            <a:off x="1661318" y="579046"/>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400" b="1" dirty="0" err="1" smtClean="0"/>
              <a:t>CITATION</a:t>
            </a:r>
            <a:r>
              <a:rPr lang="es-ES" sz="1400" b="1" dirty="0" smtClean="0"/>
              <a:t> </a:t>
            </a:r>
            <a:r>
              <a:rPr lang="es-ES" sz="1400" b="1" dirty="0" err="1" smtClean="0"/>
              <a:t>ENRICHMENT</a:t>
            </a:r>
            <a:endParaRPr lang="es-ES" sz="1400" b="1" dirty="0"/>
          </a:p>
        </p:txBody>
      </p:sp>
      <p:sp>
        <p:nvSpPr>
          <p:cNvPr id="15" name="14 Rectángulo redondeado"/>
          <p:cNvSpPr/>
          <p:nvPr/>
        </p:nvSpPr>
        <p:spPr>
          <a:xfrm rot="5400000">
            <a:off x="1661319" y="-933121"/>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PFD</a:t>
            </a:r>
            <a:r>
              <a:rPr lang="es-ES" sz="1600" b="1" dirty="0" smtClean="0"/>
              <a:t>/XML </a:t>
            </a:r>
            <a:r>
              <a:rPr lang="es-ES" sz="1600" b="1" dirty="0" err="1" smtClean="0"/>
              <a:t>IMPORTER</a:t>
            </a:r>
            <a:endParaRPr lang="es-ES" sz="1600" b="1" dirty="0"/>
          </a:p>
        </p:txBody>
      </p:sp>
      <p:sp>
        <p:nvSpPr>
          <p:cNvPr id="16" name="15 Rectángulo redondeado"/>
          <p:cNvSpPr/>
          <p:nvPr/>
        </p:nvSpPr>
        <p:spPr>
          <a:xfrm rot="5400000">
            <a:off x="1661319" y="-429066"/>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smtClean="0"/>
              <a:t>WORD &amp; </a:t>
            </a:r>
            <a:r>
              <a:rPr lang="es-ES" sz="1600" b="1" dirty="0" err="1" smtClean="0"/>
              <a:t>SENTENCE</a:t>
            </a:r>
            <a:r>
              <a:rPr lang="es-ES" sz="1600" b="1" dirty="0" smtClean="0"/>
              <a:t> </a:t>
            </a:r>
            <a:r>
              <a:rPr lang="es-ES" sz="1600" b="1" dirty="0" err="1" smtClean="0"/>
              <a:t>IDENTIFICATION</a:t>
            </a:r>
            <a:endParaRPr lang="es-ES" sz="1600" b="1" dirty="0"/>
          </a:p>
        </p:txBody>
      </p:sp>
      <p:sp>
        <p:nvSpPr>
          <p:cNvPr id="17" name="16 Rectángulo redondeado"/>
          <p:cNvSpPr/>
          <p:nvPr/>
        </p:nvSpPr>
        <p:spPr>
          <a:xfrm rot="5400000">
            <a:off x="1661319" y="74990"/>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IDENTIFY</a:t>
            </a:r>
            <a:r>
              <a:rPr lang="es-ES" sz="1600" b="1" dirty="0" smtClean="0"/>
              <a:t> &amp; LINK </a:t>
            </a:r>
            <a:r>
              <a:rPr lang="es-ES" sz="1600" b="1" dirty="0" err="1" smtClean="0"/>
              <a:t>CITATIONS</a:t>
            </a:r>
            <a:endParaRPr lang="es-ES" sz="1600" b="1" dirty="0"/>
          </a:p>
        </p:txBody>
      </p:sp>
      <p:sp>
        <p:nvSpPr>
          <p:cNvPr id="18" name="17 Rectángulo redondeado"/>
          <p:cNvSpPr/>
          <p:nvPr/>
        </p:nvSpPr>
        <p:spPr>
          <a:xfrm rot="5400000">
            <a:off x="1708312" y="1036108"/>
            <a:ext cx="288032" cy="3489642"/>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PARSING</a:t>
            </a:r>
            <a:endParaRPr lang="es-ES" sz="1600" b="1" dirty="0"/>
          </a:p>
        </p:txBody>
      </p:sp>
      <p:sp>
        <p:nvSpPr>
          <p:cNvPr id="19" name="18 Rectángulo redondeado"/>
          <p:cNvSpPr/>
          <p:nvPr/>
        </p:nvSpPr>
        <p:spPr>
          <a:xfrm rot="5400000">
            <a:off x="1688939" y="2528899"/>
            <a:ext cx="360042" cy="3456388"/>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RHETORICAL</a:t>
            </a:r>
            <a:r>
              <a:rPr lang="es-ES" sz="1600" b="1" dirty="0" smtClean="0"/>
              <a:t> </a:t>
            </a:r>
            <a:r>
              <a:rPr lang="es-ES" sz="1600" b="1" dirty="0" err="1" smtClean="0"/>
              <a:t>ANNOTATION</a:t>
            </a:r>
            <a:endParaRPr lang="es-ES" sz="1600" b="1" dirty="0"/>
          </a:p>
        </p:txBody>
      </p:sp>
      <p:sp>
        <p:nvSpPr>
          <p:cNvPr id="20" name="19 Rectángulo redondeado"/>
          <p:cNvSpPr/>
          <p:nvPr/>
        </p:nvSpPr>
        <p:spPr>
          <a:xfrm rot="5400000">
            <a:off x="1688937" y="3392997"/>
            <a:ext cx="360041" cy="3456384"/>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INFORMATION</a:t>
            </a:r>
            <a:r>
              <a:rPr lang="es-ES" sz="1600" b="1" dirty="0" smtClean="0"/>
              <a:t> </a:t>
            </a:r>
            <a:r>
              <a:rPr lang="es-ES" sz="1600" b="1" dirty="0" err="1" smtClean="0"/>
              <a:t>EXTRACTION</a:t>
            </a:r>
            <a:endParaRPr lang="es-ES" sz="1600" b="1" dirty="0"/>
          </a:p>
        </p:txBody>
      </p:sp>
      <p:sp>
        <p:nvSpPr>
          <p:cNvPr id="21" name="20 Rectángulo redondeado"/>
          <p:cNvSpPr/>
          <p:nvPr/>
        </p:nvSpPr>
        <p:spPr>
          <a:xfrm rot="5400000">
            <a:off x="1694576" y="3869429"/>
            <a:ext cx="382025" cy="3489645"/>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SUMMARIZATION</a:t>
            </a:r>
            <a:endParaRPr lang="es-ES" sz="1600" b="1" dirty="0"/>
          </a:p>
        </p:txBody>
      </p:sp>
      <p:sp>
        <p:nvSpPr>
          <p:cNvPr id="22" name="21 Rectángulo redondeado"/>
          <p:cNvSpPr/>
          <p:nvPr/>
        </p:nvSpPr>
        <p:spPr>
          <a:xfrm rot="5400000">
            <a:off x="1661314" y="1587159"/>
            <a:ext cx="382026" cy="3489645"/>
          </a:xfrm>
          <a:prstGeom prst="roundRect">
            <a:avLst/>
          </a:prstGeom>
          <a:no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COREFERENCE</a:t>
            </a:r>
            <a:r>
              <a:rPr lang="es-ES" sz="1600" b="1" dirty="0" smtClean="0"/>
              <a:t> </a:t>
            </a:r>
            <a:r>
              <a:rPr lang="es-ES" sz="1600" b="1" dirty="0" err="1" smtClean="0"/>
              <a:t>RESOLUTION</a:t>
            </a:r>
            <a:endParaRPr lang="es-ES" sz="1600" b="1" dirty="0"/>
          </a:p>
        </p:txBody>
      </p:sp>
      <p:sp>
        <p:nvSpPr>
          <p:cNvPr id="23" name="22 Rectángulo redondeado"/>
          <p:cNvSpPr/>
          <p:nvPr/>
        </p:nvSpPr>
        <p:spPr>
          <a:xfrm rot="5400000">
            <a:off x="1703342" y="2082447"/>
            <a:ext cx="332735" cy="3457889"/>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CAUSALITY</a:t>
            </a:r>
            <a:r>
              <a:rPr lang="es-ES" sz="1600" b="1" dirty="0" smtClean="0"/>
              <a:t> </a:t>
            </a:r>
            <a:r>
              <a:rPr lang="es-ES" sz="1600" b="1" dirty="0" err="1" smtClean="0"/>
              <a:t>IDENTIFICATION</a:t>
            </a:r>
            <a:endParaRPr lang="es-ES" sz="1600" b="1" dirty="0"/>
          </a:p>
        </p:txBody>
      </p:sp>
      <p:sp>
        <p:nvSpPr>
          <p:cNvPr id="24" name="23 Rectángulo redondeado"/>
          <p:cNvSpPr/>
          <p:nvPr/>
        </p:nvSpPr>
        <p:spPr>
          <a:xfrm rot="5400000">
            <a:off x="1688939" y="2960945"/>
            <a:ext cx="360042" cy="3456388"/>
          </a:xfrm>
          <a:prstGeom prst="roundRect">
            <a:avLst/>
          </a:prstGeom>
          <a:noFill/>
          <a:ln w="38100">
            <a:solidFill>
              <a:schemeClr val="accent1"/>
            </a:solidFill>
            <a:prstDash val="sysDash"/>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CITATION</a:t>
            </a:r>
            <a:r>
              <a:rPr lang="es-ES" sz="1600" b="1" dirty="0" smtClean="0"/>
              <a:t> </a:t>
            </a:r>
            <a:r>
              <a:rPr lang="es-ES" sz="1600" b="1" dirty="0" err="1" smtClean="0"/>
              <a:t>PURPOSE</a:t>
            </a:r>
            <a:endParaRPr lang="es-ES" sz="1600" b="1" dirty="0"/>
          </a:p>
        </p:txBody>
      </p:sp>
      <p:sp>
        <p:nvSpPr>
          <p:cNvPr id="25" name="24 Flecha abajo"/>
          <p:cNvSpPr/>
          <p:nvPr/>
        </p:nvSpPr>
        <p:spPr>
          <a:xfrm>
            <a:off x="1580926" y="98072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25 Flecha abajo"/>
          <p:cNvSpPr/>
          <p:nvPr/>
        </p:nvSpPr>
        <p:spPr>
          <a:xfrm>
            <a:off x="1580926" y="148478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Flecha abajo"/>
          <p:cNvSpPr/>
          <p:nvPr/>
        </p:nvSpPr>
        <p:spPr>
          <a:xfrm>
            <a:off x="1580926" y="1988840"/>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Flecha abajo"/>
          <p:cNvSpPr/>
          <p:nvPr/>
        </p:nvSpPr>
        <p:spPr>
          <a:xfrm>
            <a:off x="1580926" y="249289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28 Flecha abajo"/>
          <p:cNvSpPr/>
          <p:nvPr/>
        </p:nvSpPr>
        <p:spPr>
          <a:xfrm>
            <a:off x="1580926" y="29969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29 Flecha abajo"/>
          <p:cNvSpPr/>
          <p:nvPr/>
        </p:nvSpPr>
        <p:spPr>
          <a:xfrm>
            <a:off x="1580926" y="35010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30 Flecha abajo"/>
          <p:cNvSpPr/>
          <p:nvPr/>
        </p:nvSpPr>
        <p:spPr>
          <a:xfrm>
            <a:off x="1580926" y="393305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Flecha abajo"/>
          <p:cNvSpPr/>
          <p:nvPr/>
        </p:nvSpPr>
        <p:spPr>
          <a:xfrm>
            <a:off x="1580926" y="436510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32 Flecha abajo"/>
          <p:cNvSpPr/>
          <p:nvPr/>
        </p:nvSpPr>
        <p:spPr>
          <a:xfrm>
            <a:off x="1580926" y="47971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33 Flecha abajo"/>
          <p:cNvSpPr/>
          <p:nvPr/>
        </p:nvSpPr>
        <p:spPr>
          <a:xfrm>
            <a:off x="1580926" y="53012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34 CuadroTexto"/>
          <p:cNvSpPr txBox="1"/>
          <p:nvPr/>
        </p:nvSpPr>
        <p:spPr>
          <a:xfrm>
            <a:off x="0" y="0"/>
            <a:ext cx="4788024" cy="461665"/>
          </a:xfrm>
          <a:prstGeom prst="rect">
            <a:avLst/>
          </a:prstGeom>
          <a:noFill/>
        </p:spPr>
        <p:txBody>
          <a:bodyPr wrap="square" rtlCol="0">
            <a:spAutoFit/>
          </a:bodyPr>
          <a:lstStyle/>
          <a:p>
            <a:r>
              <a:rPr lang="en-GB" sz="2400" b="1" dirty="0" smtClean="0"/>
              <a:t>Deep Analysis of Scientific Papers</a:t>
            </a:r>
            <a:endParaRPr lang="en-GB" sz="2400" b="1" dirty="0"/>
          </a:p>
        </p:txBody>
      </p:sp>
      <p:pic>
        <p:nvPicPr>
          <p:cNvPr id="2056" name="Picture 8"/>
          <p:cNvPicPr>
            <a:picLocks noChangeAspect="1" noChangeArrowheads="1"/>
          </p:cNvPicPr>
          <p:nvPr/>
        </p:nvPicPr>
        <p:blipFill>
          <a:blip r:embed="rId3" cstate="print"/>
          <a:srcRect/>
          <a:stretch>
            <a:fillRect/>
          </a:stretch>
        </p:blipFill>
        <p:spPr bwMode="auto">
          <a:xfrm>
            <a:off x="5652120" y="3681743"/>
            <a:ext cx="3456384" cy="3059625"/>
          </a:xfrm>
          <a:prstGeom prst="rect">
            <a:avLst/>
          </a:prstGeom>
          <a:noFill/>
          <a:ln w="9525">
            <a:noFill/>
            <a:miter lim="800000"/>
            <a:headEnd/>
            <a:tailEnd/>
          </a:ln>
        </p:spPr>
      </p:pic>
      <p:sp useBgFill="1">
        <p:nvSpPr>
          <p:cNvPr id="94" name="93 Rectángulo"/>
          <p:cNvSpPr/>
          <p:nvPr/>
        </p:nvSpPr>
        <p:spPr>
          <a:xfrm>
            <a:off x="4211960" y="2348880"/>
            <a:ext cx="4752528"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3" name="92 Imagen" descr="parsing.png"/>
          <p:cNvPicPr>
            <a:picLocks noChangeAspect="1"/>
          </p:cNvPicPr>
          <p:nvPr/>
        </p:nvPicPr>
        <p:blipFill>
          <a:blip r:embed="rId4" cstate="print"/>
          <a:stretch>
            <a:fillRect/>
          </a:stretch>
        </p:blipFill>
        <p:spPr>
          <a:xfrm>
            <a:off x="4211960" y="2408006"/>
            <a:ext cx="4680520" cy="948986"/>
          </a:xfrm>
          <a:prstGeom prst="rect">
            <a:avLst/>
          </a:prstGeom>
        </p:spPr>
      </p:pic>
      <p:sp>
        <p:nvSpPr>
          <p:cNvPr id="36" name="35 CuadroTexto"/>
          <p:cNvSpPr txBox="1"/>
          <p:nvPr/>
        </p:nvSpPr>
        <p:spPr>
          <a:xfrm>
            <a:off x="2915816" y="6334780"/>
            <a:ext cx="2699792" cy="523220"/>
          </a:xfrm>
          <a:prstGeom prst="rect">
            <a:avLst/>
          </a:prstGeom>
          <a:noFill/>
        </p:spPr>
        <p:txBody>
          <a:bodyPr wrap="square" rtlCol="0">
            <a:spAutoFit/>
          </a:bodyPr>
          <a:lstStyle/>
          <a:p>
            <a:r>
              <a:rPr lang="es-ES" sz="1400" i="1" dirty="0" smtClean="0">
                <a:latin typeface="Times New Roman" pitchFamily="18" charset="0"/>
                <a:cs typeface="Times New Roman" pitchFamily="18" charset="0"/>
              </a:rPr>
              <a:t>(</a:t>
            </a:r>
            <a:r>
              <a:rPr lang="es-ES" sz="1400" i="1" dirty="0" err="1" smtClean="0">
                <a:latin typeface="Times New Roman" pitchFamily="18" charset="0"/>
                <a:cs typeface="Times New Roman" pitchFamily="18" charset="0"/>
              </a:rPr>
              <a:t>Ronzano</a:t>
            </a:r>
            <a:r>
              <a:rPr lang="es-ES" sz="1400" i="1" dirty="0" smtClean="0">
                <a:latin typeface="Times New Roman" pitchFamily="18" charset="0"/>
                <a:cs typeface="Times New Roman" pitchFamily="18" charset="0"/>
              </a:rPr>
              <a:t> &amp; </a:t>
            </a:r>
            <a:r>
              <a:rPr lang="es-ES" sz="1400" i="1" dirty="0" err="1" smtClean="0">
                <a:latin typeface="Times New Roman" pitchFamily="18" charset="0"/>
                <a:cs typeface="Times New Roman" pitchFamily="18" charset="0"/>
              </a:rPr>
              <a:t>Saggion</a:t>
            </a:r>
            <a:r>
              <a:rPr lang="es-ES" sz="1400" i="1" dirty="0" smtClean="0">
                <a:latin typeface="Times New Roman" pitchFamily="18" charset="0"/>
                <a:cs typeface="Times New Roman" pitchFamily="18" charset="0"/>
              </a:rPr>
              <a:t>, 2015)  </a:t>
            </a:r>
            <a:r>
              <a:rPr lang="es-ES" sz="1400" i="1" dirty="0" err="1" smtClean="0">
                <a:latin typeface="Times New Roman" pitchFamily="18" charset="0"/>
                <a:cs typeface="Times New Roman" pitchFamily="18" charset="0"/>
              </a:rPr>
              <a:t>Discovery</a:t>
            </a:r>
            <a:r>
              <a:rPr lang="es-ES" sz="1400" i="1" dirty="0" smtClean="0">
                <a:latin typeface="Times New Roman" pitchFamily="18" charset="0"/>
                <a:cs typeface="Times New Roman" pitchFamily="18" charset="0"/>
              </a:rPr>
              <a:t> </a:t>
            </a:r>
            <a:r>
              <a:rPr lang="es-ES" sz="1400" i="1" dirty="0" err="1" smtClean="0">
                <a:latin typeface="Times New Roman" pitchFamily="18" charset="0"/>
                <a:cs typeface="Times New Roman" pitchFamily="18" charset="0"/>
              </a:rPr>
              <a:t>Science</a:t>
            </a:r>
            <a:endParaRPr lang="es-ES" sz="1400" i="1" dirty="0">
              <a:latin typeface="Times New Roman" pitchFamily="18" charset="0"/>
              <a:cs typeface="Times New Roman" pitchFamily="18" charset="0"/>
            </a:endParaRPr>
          </a:p>
        </p:txBody>
      </p:sp>
      <p:sp>
        <p:nvSpPr>
          <p:cNvPr id="37" name="36 CuadroTexto"/>
          <p:cNvSpPr txBox="1"/>
          <p:nvPr/>
        </p:nvSpPr>
        <p:spPr>
          <a:xfrm>
            <a:off x="7236296" y="3481263"/>
            <a:ext cx="1691680" cy="307777"/>
          </a:xfrm>
          <a:prstGeom prst="rect">
            <a:avLst/>
          </a:prstGeom>
          <a:noFill/>
        </p:spPr>
        <p:txBody>
          <a:bodyPr wrap="square" rtlCol="0">
            <a:spAutoFit/>
          </a:bodyPr>
          <a:lstStyle/>
          <a:p>
            <a:r>
              <a:rPr lang="es-ES" sz="1400" i="1" dirty="0" smtClean="0">
                <a:latin typeface="Times New Roman" pitchFamily="18" charset="0"/>
                <a:cs typeface="Times New Roman" pitchFamily="18" charset="0"/>
              </a:rPr>
              <a:t>(</a:t>
            </a:r>
            <a:r>
              <a:rPr lang="es-ES" sz="1400" i="1" dirty="0" err="1" smtClean="0">
                <a:latin typeface="Times New Roman" pitchFamily="18" charset="0"/>
                <a:cs typeface="Times New Roman" pitchFamily="18" charset="0"/>
              </a:rPr>
              <a:t>Bonhet</a:t>
            </a:r>
            <a:r>
              <a:rPr lang="es-ES" sz="1400" i="1" dirty="0" smtClean="0">
                <a:latin typeface="Times New Roman" pitchFamily="18" charset="0"/>
                <a:cs typeface="Times New Roman" pitchFamily="18" charset="0"/>
              </a:rPr>
              <a:t>, 2010) </a:t>
            </a:r>
            <a:r>
              <a:rPr lang="es-ES" sz="1400" i="1" dirty="0" err="1" smtClean="0">
                <a:latin typeface="Times New Roman" pitchFamily="18" charset="0"/>
                <a:cs typeface="Times New Roman" pitchFamily="18" charset="0"/>
              </a:rPr>
              <a:t>ACL</a:t>
            </a:r>
            <a:endParaRPr lang="es-ES" sz="1400"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srcRect/>
          <a:stretch>
            <a:fillRect/>
          </a:stretch>
        </p:blipFill>
        <p:spPr bwMode="auto">
          <a:xfrm>
            <a:off x="3635896" y="404664"/>
            <a:ext cx="4128776" cy="4652512"/>
          </a:xfrm>
          <a:prstGeom prst="rect">
            <a:avLst/>
          </a:prstGeom>
          <a:noFill/>
          <a:ln w="9525">
            <a:noFill/>
            <a:miter lim="800000"/>
            <a:headEnd/>
            <a:tailEnd/>
          </a:ln>
        </p:spPr>
      </p:pic>
      <p:sp>
        <p:nvSpPr>
          <p:cNvPr id="14" name="13 Rectángulo redondeado"/>
          <p:cNvSpPr/>
          <p:nvPr/>
        </p:nvSpPr>
        <p:spPr>
          <a:xfrm rot="5400000">
            <a:off x="1661318" y="579046"/>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400" b="1" dirty="0" err="1" smtClean="0"/>
              <a:t>CITATION</a:t>
            </a:r>
            <a:r>
              <a:rPr lang="es-ES" sz="1400" b="1" dirty="0" smtClean="0"/>
              <a:t> </a:t>
            </a:r>
            <a:r>
              <a:rPr lang="es-ES" sz="1400" b="1" dirty="0" err="1" smtClean="0"/>
              <a:t>ENRICHMENT</a:t>
            </a:r>
            <a:endParaRPr lang="es-ES" sz="1400" b="1" dirty="0"/>
          </a:p>
        </p:txBody>
      </p:sp>
      <p:sp>
        <p:nvSpPr>
          <p:cNvPr id="15" name="14 Rectángulo redondeado"/>
          <p:cNvSpPr/>
          <p:nvPr/>
        </p:nvSpPr>
        <p:spPr>
          <a:xfrm rot="5400000">
            <a:off x="1661319" y="-933121"/>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PFD</a:t>
            </a:r>
            <a:r>
              <a:rPr lang="es-ES" sz="1600" b="1" dirty="0" smtClean="0"/>
              <a:t>/XML </a:t>
            </a:r>
            <a:r>
              <a:rPr lang="es-ES" sz="1600" b="1" dirty="0" err="1" smtClean="0"/>
              <a:t>IMPORTER</a:t>
            </a:r>
            <a:endParaRPr lang="es-ES" sz="1600" b="1" dirty="0"/>
          </a:p>
        </p:txBody>
      </p:sp>
      <p:sp>
        <p:nvSpPr>
          <p:cNvPr id="16" name="15 Rectángulo redondeado"/>
          <p:cNvSpPr/>
          <p:nvPr/>
        </p:nvSpPr>
        <p:spPr>
          <a:xfrm rot="5400000">
            <a:off x="1661319" y="-429066"/>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smtClean="0"/>
              <a:t>WORD &amp; </a:t>
            </a:r>
            <a:r>
              <a:rPr lang="es-ES" sz="1600" b="1" dirty="0" err="1" smtClean="0"/>
              <a:t>SENTENCE</a:t>
            </a:r>
            <a:r>
              <a:rPr lang="es-ES" sz="1600" b="1" dirty="0" smtClean="0"/>
              <a:t> </a:t>
            </a:r>
            <a:r>
              <a:rPr lang="es-ES" sz="1600" b="1" dirty="0" err="1" smtClean="0"/>
              <a:t>IDENTIFICATION</a:t>
            </a:r>
            <a:endParaRPr lang="es-ES" sz="1600" b="1" dirty="0"/>
          </a:p>
        </p:txBody>
      </p:sp>
      <p:sp>
        <p:nvSpPr>
          <p:cNvPr id="17" name="16 Rectángulo redondeado"/>
          <p:cNvSpPr/>
          <p:nvPr/>
        </p:nvSpPr>
        <p:spPr>
          <a:xfrm rot="5400000">
            <a:off x="1661319" y="74990"/>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IDENTIFY</a:t>
            </a:r>
            <a:r>
              <a:rPr lang="es-ES" sz="1600" b="1" dirty="0" smtClean="0"/>
              <a:t> &amp; LINK </a:t>
            </a:r>
            <a:r>
              <a:rPr lang="es-ES" sz="1600" b="1" dirty="0" err="1" smtClean="0"/>
              <a:t>CITATIONS</a:t>
            </a:r>
            <a:endParaRPr lang="es-ES" sz="1600" b="1" dirty="0"/>
          </a:p>
        </p:txBody>
      </p:sp>
      <p:sp>
        <p:nvSpPr>
          <p:cNvPr id="18" name="17 Rectángulo redondeado"/>
          <p:cNvSpPr/>
          <p:nvPr/>
        </p:nvSpPr>
        <p:spPr>
          <a:xfrm rot="5400000">
            <a:off x="1708312" y="1036108"/>
            <a:ext cx="288032" cy="3489642"/>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PARSING</a:t>
            </a:r>
            <a:endParaRPr lang="es-ES" sz="1600" b="1" dirty="0"/>
          </a:p>
        </p:txBody>
      </p:sp>
      <p:sp>
        <p:nvSpPr>
          <p:cNvPr id="19" name="18 Rectángulo redondeado"/>
          <p:cNvSpPr/>
          <p:nvPr/>
        </p:nvSpPr>
        <p:spPr>
          <a:xfrm rot="5400000">
            <a:off x="1688939" y="2528899"/>
            <a:ext cx="360042" cy="3456388"/>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RHETORICAL</a:t>
            </a:r>
            <a:r>
              <a:rPr lang="es-ES" sz="1600" b="1" dirty="0" smtClean="0"/>
              <a:t> </a:t>
            </a:r>
            <a:r>
              <a:rPr lang="es-ES" sz="1600" b="1" dirty="0" err="1" smtClean="0"/>
              <a:t>ANNOTATION</a:t>
            </a:r>
            <a:endParaRPr lang="es-ES" sz="1600" b="1" dirty="0"/>
          </a:p>
        </p:txBody>
      </p:sp>
      <p:sp>
        <p:nvSpPr>
          <p:cNvPr id="20" name="19 Rectángulo redondeado"/>
          <p:cNvSpPr/>
          <p:nvPr/>
        </p:nvSpPr>
        <p:spPr>
          <a:xfrm rot="5400000">
            <a:off x="1688937" y="3392997"/>
            <a:ext cx="360041" cy="3456384"/>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INFORMATION</a:t>
            </a:r>
            <a:r>
              <a:rPr lang="es-ES" sz="1600" b="1" dirty="0" smtClean="0"/>
              <a:t> </a:t>
            </a:r>
            <a:r>
              <a:rPr lang="es-ES" sz="1600" b="1" dirty="0" err="1" smtClean="0"/>
              <a:t>EXTRACTION</a:t>
            </a:r>
            <a:endParaRPr lang="es-ES" sz="1600" b="1" dirty="0"/>
          </a:p>
        </p:txBody>
      </p:sp>
      <p:sp>
        <p:nvSpPr>
          <p:cNvPr id="21" name="20 Rectángulo redondeado"/>
          <p:cNvSpPr/>
          <p:nvPr/>
        </p:nvSpPr>
        <p:spPr>
          <a:xfrm rot="5400000">
            <a:off x="1694576" y="3869429"/>
            <a:ext cx="382025" cy="3489645"/>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SUMMARIZATION</a:t>
            </a:r>
            <a:endParaRPr lang="es-ES" sz="1600" b="1" dirty="0"/>
          </a:p>
        </p:txBody>
      </p:sp>
      <p:sp>
        <p:nvSpPr>
          <p:cNvPr id="22" name="21 Rectángulo redondeado"/>
          <p:cNvSpPr/>
          <p:nvPr/>
        </p:nvSpPr>
        <p:spPr>
          <a:xfrm rot="5400000">
            <a:off x="1661314" y="1587159"/>
            <a:ext cx="382026"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COREFERENCE</a:t>
            </a:r>
            <a:r>
              <a:rPr lang="es-ES" sz="1600" b="1" dirty="0" smtClean="0"/>
              <a:t> </a:t>
            </a:r>
            <a:r>
              <a:rPr lang="es-ES" sz="1600" b="1" dirty="0" err="1" smtClean="0"/>
              <a:t>RESOLUTION</a:t>
            </a:r>
            <a:endParaRPr lang="es-ES" sz="1600" b="1" dirty="0"/>
          </a:p>
        </p:txBody>
      </p:sp>
      <p:sp>
        <p:nvSpPr>
          <p:cNvPr id="23" name="22 Rectángulo redondeado"/>
          <p:cNvSpPr/>
          <p:nvPr/>
        </p:nvSpPr>
        <p:spPr>
          <a:xfrm rot="5400000">
            <a:off x="1703342" y="2082447"/>
            <a:ext cx="332735" cy="3457889"/>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CAUSALITY</a:t>
            </a:r>
            <a:r>
              <a:rPr lang="es-ES" sz="1600" b="1" dirty="0" smtClean="0"/>
              <a:t> </a:t>
            </a:r>
            <a:r>
              <a:rPr lang="es-ES" sz="1600" b="1" dirty="0" err="1" smtClean="0"/>
              <a:t>IDENTIFICATION</a:t>
            </a:r>
            <a:endParaRPr lang="es-ES" sz="1600" b="1" dirty="0"/>
          </a:p>
        </p:txBody>
      </p:sp>
      <p:sp>
        <p:nvSpPr>
          <p:cNvPr id="24" name="23 Rectángulo redondeado"/>
          <p:cNvSpPr/>
          <p:nvPr/>
        </p:nvSpPr>
        <p:spPr>
          <a:xfrm rot="5400000">
            <a:off x="1688939" y="2960945"/>
            <a:ext cx="360042" cy="3456388"/>
          </a:xfrm>
          <a:prstGeom prst="roundRect">
            <a:avLst/>
          </a:prstGeom>
          <a:noFill/>
          <a:ln w="38100">
            <a:solidFill>
              <a:schemeClr val="accent1"/>
            </a:solidFill>
            <a:prstDash val="sysDash"/>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CITATION</a:t>
            </a:r>
            <a:r>
              <a:rPr lang="es-ES" sz="1600" b="1" dirty="0" smtClean="0"/>
              <a:t> </a:t>
            </a:r>
            <a:r>
              <a:rPr lang="es-ES" sz="1600" b="1" dirty="0" err="1" smtClean="0"/>
              <a:t>PURPOSE</a:t>
            </a:r>
            <a:endParaRPr lang="es-ES" sz="1600" b="1" dirty="0"/>
          </a:p>
        </p:txBody>
      </p:sp>
      <p:sp>
        <p:nvSpPr>
          <p:cNvPr id="25" name="24 Flecha abajo"/>
          <p:cNvSpPr/>
          <p:nvPr/>
        </p:nvSpPr>
        <p:spPr>
          <a:xfrm>
            <a:off x="1580926" y="98072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25 Flecha abajo"/>
          <p:cNvSpPr/>
          <p:nvPr/>
        </p:nvSpPr>
        <p:spPr>
          <a:xfrm>
            <a:off x="1580926" y="148478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Flecha abajo"/>
          <p:cNvSpPr/>
          <p:nvPr/>
        </p:nvSpPr>
        <p:spPr>
          <a:xfrm>
            <a:off x="1580926" y="1988840"/>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Flecha abajo"/>
          <p:cNvSpPr/>
          <p:nvPr/>
        </p:nvSpPr>
        <p:spPr>
          <a:xfrm>
            <a:off x="1580926" y="249289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28 Flecha abajo"/>
          <p:cNvSpPr/>
          <p:nvPr/>
        </p:nvSpPr>
        <p:spPr>
          <a:xfrm>
            <a:off x="1580926" y="29969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29 Flecha abajo"/>
          <p:cNvSpPr/>
          <p:nvPr/>
        </p:nvSpPr>
        <p:spPr>
          <a:xfrm>
            <a:off x="1580926" y="35010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30 Flecha abajo"/>
          <p:cNvSpPr/>
          <p:nvPr/>
        </p:nvSpPr>
        <p:spPr>
          <a:xfrm>
            <a:off x="1580926" y="393305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Flecha abajo"/>
          <p:cNvSpPr/>
          <p:nvPr/>
        </p:nvSpPr>
        <p:spPr>
          <a:xfrm>
            <a:off x="1580926" y="436510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32 Flecha abajo"/>
          <p:cNvSpPr/>
          <p:nvPr/>
        </p:nvSpPr>
        <p:spPr>
          <a:xfrm>
            <a:off x="1580926" y="47971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33 Flecha abajo"/>
          <p:cNvSpPr/>
          <p:nvPr/>
        </p:nvSpPr>
        <p:spPr>
          <a:xfrm>
            <a:off x="1580926" y="53012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34 CuadroTexto"/>
          <p:cNvSpPr txBox="1"/>
          <p:nvPr/>
        </p:nvSpPr>
        <p:spPr>
          <a:xfrm>
            <a:off x="0" y="0"/>
            <a:ext cx="4788024" cy="461665"/>
          </a:xfrm>
          <a:prstGeom prst="rect">
            <a:avLst/>
          </a:prstGeom>
          <a:noFill/>
        </p:spPr>
        <p:txBody>
          <a:bodyPr wrap="square" rtlCol="0">
            <a:spAutoFit/>
          </a:bodyPr>
          <a:lstStyle/>
          <a:p>
            <a:r>
              <a:rPr lang="en-GB" sz="2400" b="1" dirty="0" smtClean="0"/>
              <a:t>Deep Analysis of Scientific Papers</a:t>
            </a:r>
            <a:endParaRPr lang="en-GB" sz="2400" b="1" dirty="0"/>
          </a:p>
        </p:txBody>
      </p:sp>
      <p:pic>
        <p:nvPicPr>
          <p:cNvPr id="2056" name="Picture 8"/>
          <p:cNvPicPr>
            <a:picLocks noChangeAspect="1" noChangeArrowheads="1"/>
          </p:cNvPicPr>
          <p:nvPr/>
        </p:nvPicPr>
        <p:blipFill>
          <a:blip r:embed="rId3" cstate="print"/>
          <a:srcRect/>
          <a:stretch>
            <a:fillRect/>
          </a:stretch>
        </p:blipFill>
        <p:spPr bwMode="auto">
          <a:xfrm>
            <a:off x="5652120" y="3681743"/>
            <a:ext cx="3456384" cy="3059625"/>
          </a:xfrm>
          <a:prstGeom prst="rect">
            <a:avLst/>
          </a:prstGeom>
          <a:noFill/>
          <a:ln w="9525">
            <a:noFill/>
            <a:miter lim="800000"/>
            <a:headEnd/>
            <a:tailEnd/>
          </a:ln>
        </p:spPr>
      </p:pic>
      <p:sp useBgFill="1">
        <p:nvSpPr>
          <p:cNvPr id="36" name="35 Rectángulo"/>
          <p:cNvSpPr/>
          <p:nvPr/>
        </p:nvSpPr>
        <p:spPr>
          <a:xfrm>
            <a:off x="4211960" y="2348880"/>
            <a:ext cx="4752528"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chemeClr val="tx1"/>
              </a:solidFill>
            </a:endParaRPr>
          </a:p>
          <a:p>
            <a:pPr algn="ctr"/>
            <a:r>
              <a:rPr lang="en-US" sz="1600" dirty="0" smtClean="0">
                <a:solidFill>
                  <a:schemeClr val="tx1"/>
                </a:solidFill>
              </a:rPr>
              <a:t>The wrinkling coefficients on the other hand, are computationally expensive. However, as one can see from equation 11 in Appendix A, they depend only on quantities that are known </a:t>
            </a:r>
            <a:r>
              <a:rPr lang="en-US" dirty="0" smtClean="0"/>
              <a:t>prior to entering the animation loop</a:t>
            </a:r>
            <a:endParaRPr lang="es-ES" dirty="0"/>
          </a:p>
        </p:txBody>
      </p:sp>
      <p:sp>
        <p:nvSpPr>
          <p:cNvPr id="38" name="37 Rectángulo"/>
          <p:cNvSpPr/>
          <p:nvPr/>
        </p:nvSpPr>
        <p:spPr>
          <a:xfrm>
            <a:off x="4572000" y="2420888"/>
            <a:ext cx="2160240" cy="216024"/>
          </a:xfrm>
          <a:prstGeom prst="rect">
            <a:avLst/>
          </a:prstGeom>
          <a:solidFill>
            <a:schemeClr val="accent1">
              <a:alpha val="50000"/>
            </a:schemeClr>
          </a:solidFill>
          <a:ln>
            <a:solidFill>
              <a:schemeClr val="accent1">
                <a:shade val="95000"/>
                <a:satMod val="10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39 Rectángulo"/>
          <p:cNvSpPr/>
          <p:nvPr/>
        </p:nvSpPr>
        <p:spPr>
          <a:xfrm>
            <a:off x="7020272" y="2924944"/>
            <a:ext cx="504056" cy="216024"/>
          </a:xfrm>
          <a:prstGeom prst="rect">
            <a:avLst/>
          </a:prstGeom>
          <a:solidFill>
            <a:schemeClr val="accent1">
              <a:alpha val="50000"/>
            </a:schemeClr>
          </a:solidFill>
          <a:ln>
            <a:solidFill>
              <a:schemeClr val="accent1">
                <a:shade val="95000"/>
                <a:satMod val="10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6" name="45 Forma"/>
          <p:cNvCxnSpPr>
            <a:endCxn id="40" idx="0"/>
          </p:cNvCxnSpPr>
          <p:nvPr/>
        </p:nvCxnSpPr>
        <p:spPr>
          <a:xfrm>
            <a:off x="6732240" y="2420888"/>
            <a:ext cx="540060" cy="504056"/>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1" name="40 CuadroTexto"/>
          <p:cNvSpPr txBox="1"/>
          <p:nvPr/>
        </p:nvSpPr>
        <p:spPr>
          <a:xfrm>
            <a:off x="2915816" y="6334780"/>
            <a:ext cx="2699792" cy="523220"/>
          </a:xfrm>
          <a:prstGeom prst="rect">
            <a:avLst/>
          </a:prstGeom>
          <a:noFill/>
        </p:spPr>
        <p:txBody>
          <a:bodyPr wrap="square" rtlCol="0">
            <a:spAutoFit/>
          </a:bodyPr>
          <a:lstStyle/>
          <a:p>
            <a:r>
              <a:rPr lang="es-ES" sz="1400" i="1" dirty="0" smtClean="0">
                <a:latin typeface="Times New Roman" pitchFamily="18" charset="0"/>
                <a:cs typeface="Times New Roman" pitchFamily="18" charset="0"/>
              </a:rPr>
              <a:t>(</a:t>
            </a:r>
            <a:r>
              <a:rPr lang="es-ES" sz="1400" i="1" dirty="0" err="1" smtClean="0">
                <a:latin typeface="Times New Roman" pitchFamily="18" charset="0"/>
                <a:cs typeface="Times New Roman" pitchFamily="18" charset="0"/>
              </a:rPr>
              <a:t>Ronzano</a:t>
            </a:r>
            <a:r>
              <a:rPr lang="es-ES" sz="1400" i="1" dirty="0" smtClean="0">
                <a:latin typeface="Times New Roman" pitchFamily="18" charset="0"/>
                <a:cs typeface="Times New Roman" pitchFamily="18" charset="0"/>
              </a:rPr>
              <a:t> &amp; </a:t>
            </a:r>
            <a:r>
              <a:rPr lang="es-ES" sz="1400" i="1" dirty="0" err="1" smtClean="0">
                <a:latin typeface="Times New Roman" pitchFamily="18" charset="0"/>
                <a:cs typeface="Times New Roman" pitchFamily="18" charset="0"/>
              </a:rPr>
              <a:t>Saggion</a:t>
            </a:r>
            <a:r>
              <a:rPr lang="es-ES" sz="1400" i="1" dirty="0" smtClean="0">
                <a:latin typeface="Times New Roman" pitchFamily="18" charset="0"/>
                <a:cs typeface="Times New Roman" pitchFamily="18" charset="0"/>
              </a:rPr>
              <a:t>, 2015)  </a:t>
            </a:r>
            <a:r>
              <a:rPr lang="es-ES" sz="1400" i="1" dirty="0" err="1" smtClean="0">
                <a:latin typeface="Times New Roman" pitchFamily="18" charset="0"/>
                <a:cs typeface="Times New Roman" pitchFamily="18" charset="0"/>
              </a:rPr>
              <a:t>Discovery</a:t>
            </a:r>
            <a:r>
              <a:rPr lang="es-ES" sz="1400" i="1" dirty="0" smtClean="0">
                <a:latin typeface="Times New Roman" pitchFamily="18" charset="0"/>
                <a:cs typeface="Times New Roman" pitchFamily="18" charset="0"/>
              </a:rPr>
              <a:t> </a:t>
            </a:r>
            <a:r>
              <a:rPr lang="es-ES" sz="1400" i="1" dirty="0" err="1" smtClean="0">
                <a:latin typeface="Times New Roman" pitchFamily="18" charset="0"/>
                <a:cs typeface="Times New Roman" pitchFamily="18" charset="0"/>
              </a:rPr>
              <a:t>Science</a:t>
            </a:r>
            <a:endParaRPr lang="es-ES" sz="1400" i="1" dirty="0">
              <a:latin typeface="Times New Roman" pitchFamily="18" charset="0"/>
              <a:cs typeface="Times New Roman" pitchFamily="18" charset="0"/>
            </a:endParaRPr>
          </a:p>
        </p:txBody>
      </p:sp>
      <p:sp>
        <p:nvSpPr>
          <p:cNvPr id="37" name="36 CuadroTexto"/>
          <p:cNvSpPr txBox="1"/>
          <p:nvPr/>
        </p:nvSpPr>
        <p:spPr>
          <a:xfrm>
            <a:off x="7812360" y="1124744"/>
            <a:ext cx="864096" cy="861774"/>
          </a:xfrm>
          <a:prstGeom prst="rect">
            <a:avLst/>
          </a:prstGeom>
          <a:noFill/>
        </p:spPr>
        <p:txBody>
          <a:bodyPr wrap="square" rtlCol="0">
            <a:spAutoFit/>
          </a:bodyPr>
          <a:lstStyle/>
          <a:p>
            <a:r>
              <a:rPr lang="en-US" sz="1000" dirty="0" smtClean="0"/>
              <a:t>Based on</a:t>
            </a:r>
          </a:p>
          <a:p>
            <a:r>
              <a:rPr lang="en-US" sz="1000" dirty="0" smtClean="0"/>
              <a:t>Stanford deterministic</a:t>
            </a:r>
          </a:p>
          <a:p>
            <a:r>
              <a:rPr lang="en-US" sz="1000" dirty="0" smtClean="0"/>
              <a:t>Coreference </a:t>
            </a:r>
          </a:p>
          <a:p>
            <a:r>
              <a:rPr lang="en-US" sz="1000" dirty="0" smtClean="0"/>
              <a:t>Resolution</a:t>
            </a:r>
            <a:endParaRPr lang="en-US" sz="1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srcRect/>
          <a:stretch>
            <a:fillRect/>
          </a:stretch>
        </p:blipFill>
        <p:spPr bwMode="auto">
          <a:xfrm>
            <a:off x="3635896" y="404664"/>
            <a:ext cx="4128776" cy="4652512"/>
          </a:xfrm>
          <a:prstGeom prst="rect">
            <a:avLst/>
          </a:prstGeom>
          <a:noFill/>
          <a:ln w="9525">
            <a:noFill/>
            <a:miter lim="800000"/>
            <a:headEnd/>
            <a:tailEnd/>
          </a:ln>
        </p:spPr>
      </p:pic>
      <p:sp>
        <p:nvSpPr>
          <p:cNvPr id="14" name="13 Rectángulo redondeado"/>
          <p:cNvSpPr/>
          <p:nvPr/>
        </p:nvSpPr>
        <p:spPr>
          <a:xfrm rot="5400000">
            <a:off x="1661318" y="579046"/>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400" b="1" dirty="0" err="1" smtClean="0"/>
              <a:t>CITATION</a:t>
            </a:r>
            <a:r>
              <a:rPr lang="es-ES" sz="1400" b="1" dirty="0" smtClean="0"/>
              <a:t> </a:t>
            </a:r>
            <a:r>
              <a:rPr lang="es-ES" sz="1400" b="1" dirty="0" err="1" smtClean="0"/>
              <a:t>ENRICHMENT</a:t>
            </a:r>
            <a:endParaRPr lang="es-ES" sz="1400" b="1" dirty="0"/>
          </a:p>
        </p:txBody>
      </p:sp>
      <p:sp>
        <p:nvSpPr>
          <p:cNvPr id="15" name="14 Rectángulo redondeado"/>
          <p:cNvSpPr/>
          <p:nvPr/>
        </p:nvSpPr>
        <p:spPr>
          <a:xfrm rot="5400000">
            <a:off x="1661319" y="-933121"/>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PFD</a:t>
            </a:r>
            <a:r>
              <a:rPr lang="es-ES" sz="1600" b="1" dirty="0" smtClean="0"/>
              <a:t>/XML </a:t>
            </a:r>
            <a:r>
              <a:rPr lang="es-ES" sz="1600" b="1" dirty="0" err="1" smtClean="0"/>
              <a:t>IMPORTER</a:t>
            </a:r>
            <a:endParaRPr lang="es-ES" sz="1600" b="1" dirty="0"/>
          </a:p>
        </p:txBody>
      </p:sp>
      <p:sp>
        <p:nvSpPr>
          <p:cNvPr id="16" name="15 Rectángulo redondeado"/>
          <p:cNvSpPr/>
          <p:nvPr/>
        </p:nvSpPr>
        <p:spPr>
          <a:xfrm rot="5400000">
            <a:off x="1661319" y="-429066"/>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smtClean="0"/>
              <a:t>WORD &amp; </a:t>
            </a:r>
            <a:r>
              <a:rPr lang="es-ES" sz="1600" b="1" dirty="0" err="1" smtClean="0"/>
              <a:t>SENTENCE</a:t>
            </a:r>
            <a:r>
              <a:rPr lang="es-ES" sz="1600" b="1" dirty="0" smtClean="0"/>
              <a:t> </a:t>
            </a:r>
            <a:r>
              <a:rPr lang="es-ES" sz="1600" b="1" dirty="0" err="1" smtClean="0"/>
              <a:t>IDENTIFICATION</a:t>
            </a:r>
            <a:endParaRPr lang="es-ES" sz="1600" b="1" dirty="0"/>
          </a:p>
        </p:txBody>
      </p:sp>
      <p:sp>
        <p:nvSpPr>
          <p:cNvPr id="17" name="16 Rectángulo redondeado"/>
          <p:cNvSpPr/>
          <p:nvPr/>
        </p:nvSpPr>
        <p:spPr>
          <a:xfrm rot="5400000">
            <a:off x="1661319" y="74990"/>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IDENTIFY</a:t>
            </a:r>
            <a:r>
              <a:rPr lang="es-ES" sz="1600" b="1" dirty="0" smtClean="0"/>
              <a:t> &amp; LINK </a:t>
            </a:r>
            <a:r>
              <a:rPr lang="es-ES" sz="1600" b="1" dirty="0" err="1" smtClean="0"/>
              <a:t>CITATIONS</a:t>
            </a:r>
            <a:endParaRPr lang="es-ES" sz="1600" b="1" dirty="0"/>
          </a:p>
        </p:txBody>
      </p:sp>
      <p:sp>
        <p:nvSpPr>
          <p:cNvPr id="18" name="17 Rectángulo redondeado"/>
          <p:cNvSpPr/>
          <p:nvPr/>
        </p:nvSpPr>
        <p:spPr>
          <a:xfrm rot="5400000">
            <a:off x="1708312" y="1036108"/>
            <a:ext cx="288032" cy="3489642"/>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PARSING</a:t>
            </a:r>
            <a:endParaRPr lang="es-ES" sz="1600" b="1" dirty="0"/>
          </a:p>
        </p:txBody>
      </p:sp>
      <p:sp>
        <p:nvSpPr>
          <p:cNvPr id="19" name="18 Rectángulo redondeado"/>
          <p:cNvSpPr/>
          <p:nvPr/>
        </p:nvSpPr>
        <p:spPr>
          <a:xfrm rot="5400000">
            <a:off x="1688939" y="2528899"/>
            <a:ext cx="360042" cy="3456388"/>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RHETORICAL</a:t>
            </a:r>
            <a:r>
              <a:rPr lang="es-ES" sz="1600" b="1" dirty="0" smtClean="0"/>
              <a:t> </a:t>
            </a:r>
            <a:r>
              <a:rPr lang="es-ES" sz="1600" b="1" dirty="0" err="1" smtClean="0"/>
              <a:t>ANNOTATION</a:t>
            </a:r>
            <a:endParaRPr lang="es-ES" sz="1600" b="1" dirty="0"/>
          </a:p>
        </p:txBody>
      </p:sp>
      <p:sp>
        <p:nvSpPr>
          <p:cNvPr id="20" name="19 Rectángulo redondeado"/>
          <p:cNvSpPr/>
          <p:nvPr/>
        </p:nvSpPr>
        <p:spPr>
          <a:xfrm rot="5400000">
            <a:off x="1688937" y="3392997"/>
            <a:ext cx="360041" cy="3456384"/>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INFORMATION</a:t>
            </a:r>
            <a:r>
              <a:rPr lang="es-ES" sz="1600" b="1" dirty="0" smtClean="0"/>
              <a:t> </a:t>
            </a:r>
            <a:r>
              <a:rPr lang="es-ES" sz="1600" b="1" dirty="0" err="1" smtClean="0"/>
              <a:t>EXTRACTION</a:t>
            </a:r>
            <a:endParaRPr lang="es-ES" sz="1600" b="1" dirty="0"/>
          </a:p>
        </p:txBody>
      </p:sp>
      <p:sp>
        <p:nvSpPr>
          <p:cNvPr id="21" name="20 Rectángulo redondeado"/>
          <p:cNvSpPr/>
          <p:nvPr/>
        </p:nvSpPr>
        <p:spPr>
          <a:xfrm rot="5400000">
            <a:off x="1694576" y="3869429"/>
            <a:ext cx="382025" cy="3489645"/>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SUMMARIZATION</a:t>
            </a:r>
            <a:endParaRPr lang="es-ES" sz="1600" b="1" dirty="0"/>
          </a:p>
        </p:txBody>
      </p:sp>
      <p:sp>
        <p:nvSpPr>
          <p:cNvPr id="22" name="21 Rectángulo redondeado"/>
          <p:cNvSpPr/>
          <p:nvPr/>
        </p:nvSpPr>
        <p:spPr>
          <a:xfrm rot="5400000">
            <a:off x="1661314" y="1587159"/>
            <a:ext cx="382026"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COREFERENCE</a:t>
            </a:r>
            <a:r>
              <a:rPr lang="es-ES" sz="1600" b="1" dirty="0" smtClean="0"/>
              <a:t> </a:t>
            </a:r>
            <a:r>
              <a:rPr lang="es-ES" sz="1600" b="1" dirty="0" err="1" smtClean="0"/>
              <a:t>RESOLUTION</a:t>
            </a:r>
            <a:endParaRPr lang="es-ES" sz="1600" b="1" dirty="0"/>
          </a:p>
        </p:txBody>
      </p:sp>
      <p:sp>
        <p:nvSpPr>
          <p:cNvPr id="23" name="22 Rectángulo redondeado"/>
          <p:cNvSpPr/>
          <p:nvPr/>
        </p:nvSpPr>
        <p:spPr>
          <a:xfrm rot="5400000">
            <a:off x="1703342" y="2082447"/>
            <a:ext cx="332735" cy="3457889"/>
          </a:xfrm>
          <a:prstGeom prst="roundRect">
            <a:avLst/>
          </a:prstGeom>
          <a:solidFill>
            <a:srgbClr val="00B0F0">
              <a:alpha val="50000"/>
            </a:srgbClr>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CAUSALITY</a:t>
            </a:r>
            <a:r>
              <a:rPr lang="es-ES" sz="1600" b="1" dirty="0" smtClean="0"/>
              <a:t> </a:t>
            </a:r>
            <a:r>
              <a:rPr lang="es-ES" sz="1600" b="1" dirty="0" err="1" smtClean="0"/>
              <a:t>IDENTIFICATION</a:t>
            </a:r>
            <a:endParaRPr lang="es-ES" sz="1600" b="1" dirty="0"/>
          </a:p>
        </p:txBody>
      </p:sp>
      <p:sp>
        <p:nvSpPr>
          <p:cNvPr id="24" name="23 Rectángulo redondeado"/>
          <p:cNvSpPr/>
          <p:nvPr/>
        </p:nvSpPr>
        <p:spPr>
          <a:xfrm rot="5400000">
            <a:off x="1688939" y="2960945"/>
            <a:ext cx="360042" cy="3456388"/>
          </a:xfrm>
          <a:prstGeom prst="roundRect">
            <a:avLst/>
          </a:prstGeom>
          <a:noFill/>
          <a:ln w="38100">
            <a:solidFill>
              <a:schemeClr val="accent1"/>
            </a:solidFill>
            <a:prstDash val="sysDash"/>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CITATION</a:t>
            </a:r>
            <a:r>
              <a:rPr lang="es-ES" sz="1600" b="1" dirty="0" smtClean="0"/>
              <a:t> </a:t>
            </a:r>
            <a:r>
              <a:rPr lang="es-ES" sz="1600" b="1" dirty="0" err="1" smtClean="0"/>
              <a:t>PURPOSE</a:t>
            </a:r>
            <a:endParaRPr lang="es-ES" sz="1600" b="1" dirty="0"/>
          </a:p>
        </p:txBody>
      </p:sp>
      <p:sp>
        <p:nvSpPr>
          <p:cNvPr id="25" name="24 Flecha abajo"/>
          <p:cNvSpPr/>
          <p:nvPr/>
        </p:nvSpPr>
        <p:spPr>
          <a:xfrm>
            <a:off x="1580926" y="98072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25 Flecha abajo"/>
          <p:cNvSpPr/>
          <p:nvPr/>
        </p:nvSpPr>
        <p:spPr>
          <a:xfrm>
            <a:off x="1580926" y="148478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Flecha abajo"/>
          <p:cNvSpPr/>
          <p:nvPr/>
        </p:nvSpPr>
        <p:spPr>
          <a:xfrm>
            <a:off x="1580926" y="1988840"/>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Flecha abajo"/>
          <p:cNvSpPr/>
          <p:nvPr/>
        </p:nvSpPr>
        <p:spPr>
          <a:xfrm>
            <a:off x="1580926" y="249289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28 Flecha abajo"/>
          <p:cNvSpPr/>
          <p:nvPr/>
        </p:nvSpPr>
        <p:spPr>
          <a:xfrm>
            <a:off x="1580926" y="29969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29 Flecha abajo"/>
          <p:cNvSpPr/>
          <p:nvPr/>
        </p:nvSpPr>
        <p:spPr>
          <a:xfrm>
            <a:off x="1580926" y="35010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30 Flecha abajo"/>
          <p:cNvSpPr/>
          <p:nvPr/>
        </p:nvSpPr>
        <p:spPr>
          <a:xfrm>
            <a:off x="1580926" y="393305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Flecha abajo"/>
          <p:cNvSpPr/>
          <p:nvPr/>
        </p:nvSpPr>
        <p:spPr>
          <a:xfrm>
            <a:off x="1580926" y="436510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32 Flecha abajo"/>
          <p:cNvSpPr/>
          <p:nvPr/>
        </p:nvSpPr>
        <p:spPr>
          <a:xfrm>
            <a:off x="1580926" y="47971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33 Flecha abajo"/>
          <p:cNvSpPr/>
          <p:nvPr/>
        </p:nvSpPr>
        <p:spPr>
          <a:xfrm>
            <a:off x="1580926" y="53012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34 CuadroTexto"/>
          <p:cNvSpPr txBox="1"/>
          <p:nvPr/>
        </p:nvSpPr>
        <p:spPr>
          <a:xfrm>
            <a:off x="0" y="0"/>
            <a:ext cx="4788024" cy="461665"/>
          </a:xfrm>
          <a:prstGeom prst="rect">
            <a:avLst/>
          </a:prstGeom>
          <a:noFill/>
        </p:spPr>
        <p:txBody>
          <a:bodyPr wrap="square" rtlCol="0">
            <a:spAutoFit/>
          </a:bodyPr>
          <a:lstStyle/>
          <a:p>
            <a:r>
              <a:rPr lang="en-GB" sz="2400" b="1" dirty="0" smtClean="0"/>
              <a:t>Deep Analysis of Scientific Papers</a:t>
            </a:r>
            <a:endParaRPr lang="en-GB" sz="2400" b="1" dirty="0"/>
          </a:p>
        </p:txBody>
      </p:sp>
      <p:pic>
        <p:nvPicPr>
          <p:cNvPr id="2056" name="Picture 8"/>
          <p:cNvPicPr>
            <a:picLocks noChangeAspect="1" noChangeArrowheads="1"/>
          </p:cNvPicPr>
          <p:nvPr/>
        </p:nvPicPr>
        <p:blipFill>
          <a:blip r:embed="rId3" cstate="print"/>
          <a:srcRect/>
          <a:stretch>
            <a:fillRect/>
          </a:stretch>
        </p:blipFill>
        <p:spPr bwMode="auto">
          <a:xfrm>
            <a:off x="5652120" y="3681743"/>
            <a:ext cx="3456384" cy="3059625"/>
          </a:xfrm>
          <a:prstGeom prst="rect">
            <a:avLst/>
          </a:prstGeom>
          <a:noFill/>
          <a:ln w="9525">
            <a:noFill/>
            <a:miter lim="800000"/>
            <a:headEnd/>
            <a:tailEnd/>
          </a:ln>
        </p:spPr>
      </p:pic>
      <p:sp useBgFill="1">
        <p:nvSpPr>
          <p:cNvPr id="36" name="35 Rectángulo"/>
          <p:cNvSpPr/>
          <p:nvPr/>
        </p:nvSpPr>
        <p:spPr>
          <a:xfrm>
            <a:off x="4067944" y="2132856"/>
            <a:ext cx="5076056"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This leads to a smaller number of summation terms needed for the calculation of the deformed skin points (see Equation (3)). As a result, our computation speed is at the same order, but is slightly faster than that of the traditional smooth skinning technique.</a:t>
            </a:r>
          </a:p>
          <a:p>
            <a:pPr algn="ctr"/>
            <a:r>
              <a:rPr lang="en-US" dirty="0" smtClean="0"/>
              <a:t>to entering the animation loop</a:t>
            </a:r>
            <a:endParaRPr lang="es-ES" dirty="0"/>
          </a:p>
        </p:txBody>
      </p:sp>
      <p:sp>
        <p:nvSpPr>
          <p:cNvPr id="37" name="36 Rectángulo"/>
          <p:cNvSpPr/>
          <p:nvPr/>
        </p:nvSpPr>
        <p:spPr>
          <a:xfrm>
            <a:off x="6300192" y="2636912"/>
            <a:ext cx="2736304" cy="288032"/>
          </a:xfrm>
          <a:prstGeom prst="rect">
            <a:avLst/>
          </a:prstGeom>
          <a:solidFill>
            <a:schemeClr val="accent1">
              <a:alpha val="50000"/>
            </a:schemeClr>
          </a:solidFill>
          <a:ln>
            <a:solidFill>
              <a:schemeClr val="accent1">
                <a:shade val="95000"/>
                <a:satMod val="10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40 Rectángulo"/>
          <p:cNvSpPr/>
          <p:nvPr/>
        </p:nvSpPr>
        <p:spPr>
          <a:xfrm>
            <a:off x="4139952" y="2924944"/>
            <a:ext cx="5004048" cy="216024"/>
          </a:xfrm>
          <a:prstGeom prst="rect">
            <a:avLst/>
          </a:prstGeom>
          <a:solidFill>
            <a:schemeClr val="accent1">
              <a:alpha val="50000"/>
            </a:schemeClr>
          </a:solidFill>
          <a:ln>
            <a:solidFill>
              <a:schemeClr val="accent1">
                <a:shade val="95000"/>
                <a:satMod val="10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41 Rectángulo"/>
          <p:cNvSpPr/>
          <p:nvPr/>
        </p:nvSpPr>
        <p:spPr>
          <a:xfrm>
            <a:off x="5364088" y="3140968"/>
            <a:ext cx="2448272" cy="216024"/>
          </a:xfrm>
          <a:prstGeom prst="rect">
            <a:avLst/>
          </a:prstGeom>
          <a:solidFill>
            <a:schemeClr val="accent1">
              <a:alpha val="50000"/>
            </a:schemeClr>
          </a:solidFill>
          <a:ln>
            <a:solidFill>
              <a:schemeClr val="accent1">
                <a:shade val="95000"/>
                <a:satMod val="10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42 Rectángulo"/>
          <p:cNvSpPr/>
          <p:nvPr/>
        </p:nvSpPr>
        <p:spPr>
          <a:xfrm>
            <a:off x="5508104" y="2132856"/>
            <a:ext cx="3384376" cy="288032"/>
          </a:xfrm>
          <a:prstGeom prst="rect">
            <a:avLst/>
          </a:prstGeom>
          <a:solidFill>
            <a:srgbClr val="FF0000">
              <a:alpha val="50000"/>
            </a:srgbClr>
          </a:solidFill>
          <a:ln>
            <a:solidFill>
              <a:schemeClr val="accent1">
                <a:shade val="95000"/>
                <a:satMod val="10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43 Rectángulo"/>
          <p:cNvSpPr/>
          <p:nvPr/>
        </p:nvSpPr>
        <p:spPr>
          <a:xfrm>
            <a:off x="4139952" y="2420888"/>
            <a:ext cx="4536504" cy="216024"/>
          </a:xfrm>
          <a:prstGeom prst="rect">
            <a:avLst/>
          </a:prstGeom>
          <a:solidFill>
            <a:srgbClr val="FF0000">
              <a:alpha val="50000"/>
            </a:srgbClr>
          </a:solidFill>
          <a:ln>
            <a:solidFill>
              <a:schemeClr val="accent1">
                <a:shade val="95000"/>
                <a:satMod val="10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47 Rectángulo"/>
          <p:cNvSpPr/>
          <p:nvPr/>
        </p:nvSpPr>
        <p:spPr>
          <a:xfrm>
            <a:off x="7668344" y="1340768"/>
            <a:ext cx="1296144" cy="360040"/>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CAUSE</a:t>
            </a:r>
            <a:endParaRPr lang="es-ES" dirty="0">
              <a:solidFill>
                <a:schemeClr val="tx1"/>
              </a:solidFill>
            </a:endParaRPr>
          </a:p>
        </p:txBody>
      </p:sp>
      <p:cxnSp>
        <p:nvCxnSpPr>
          <p:cNvPr id="52" name="51 Conector recto de flecha"/>
          <p:cNvCxnSpPr/>
          <p:nvPr/>
        </p:nvCxnSpPr>
        <p:spPr>
          <a:xfrm flipH="1">
            <a:off x="8028384" y="1772816"/>
            <a:ext cx="288032" cy="3600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52 Rectángulo"/>
          <p:cNvSpPr/>
          <p:nvPr/>
        </p:nvSpPr>
        <p:spPr>
          <a:xfrm>
            <a:off x="4139952" y="3284984"/>
            <a:ext cx="1080120" cy="288032"/>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EFFECT</a:t>
            </a:r>
            <a:endParaRPr lang="es-ES" dirty="0">
              <a:solidFill>
                <a:schemeClr val="tx1"/>
              </a:solidFill>
            </a:endParaRPr>
          </a:p>
        </p:txBody>
      </p:sp>
      <p:cxnSp>
        <p:nvCxnSpPr>
          <p:cNvPr id="55" name="54 Conector recto de flecha"/>
          <p:cNvCxnSpPr/>
          <p:nvPr/>
        </p:nvCxnSpPr>
        <p:spPr>
          <a:xfrm flipV="1">
            <a:off x="5292080" y="3429000"/>
            <a:ext cx="288032"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37 CuadroTexto"/>
          <p:cNvSpPr txBox="1"/>
          <p:nvPr/>
        </p:nvSpPr>
        <p:spPr>
          <a:xfrm>
            <a:off x="2915816" y="6334780"/>
            <a:ext cx="2699792" cy="523220"/>
          </a:xfrm>
          <a:prstGeom prst="rect">
            <a:avLst/>
          </a:prstGeom>
          <a:noFill/>
        </p:spPr>
        <p:txBody>
          <a:bodyPr wrap="square" rtlCol="0">
            <a:spAutoFit/>
          </a:bodyPr>
          <a:lstStyle/>
          <a:p>
            <a:r>
              <a:rPr lang="es-ES" sz="1400" i="1" dirty="0" smtClean="0">
                <a:latin typeface="Times New Roman" pitchFamily="18" charset="0"/>
                <a:cs typeface="Times New Roman" pitchFamily="18" charset="0"/>
              </a:rPr>
              <a:t>(</a:t>
            </a:r>
            <a:r>
              <a:rPr lang="es-ES" sz="1400" i="1" dirty="0" err="1" smtClean="0">
                <a:latin typeface="Times New Roman" pitchFamily="18" charset="0"/>
                <a:cs typeface="Times New Roman" pitchFamily="18" charset="0"/>
              </a:rPr>
              <a:t>Ronzano</a:t>
            </a:r>
            <a:r>
              <a:rPr lang="es-ES" sz="1400" i="1" dirty="0" smtClean="0">
                <a:latin typeface="Times New Roman" pitchFamily="18" charset="0"/>
                <a:cs typeface="Times New Roman" pitchFamily="18" charset="0"/>
              </a:rPr>
              <a:t> &amp; </a:t>
            </a:r>
            <a:r>
              <a:rPr lang="es-ES" sz="1400" i="1" dirty="0" err="1" smtClean="0">
                <a:latin typeface="Times New Roman" pitchFamily="18" charset="0"/>
                <a:cs typeface="Times New Roman" pitchFamily="18" charset="0"/>
              </a:rPr>
              <a:t>Saggion</a:t>
            </a:r>
            <a:r>
              <a:rPr lang="es-ES" sz="1400" i="1" dirty="0" smtClean="0">
                <a:latin typeface="Times New Roman" pitchFamily="18" charset="0"/>
                <a:cs typeface="Times New Roman" pitchFamily="18" charset="0"/>
              </a:rPr>
              <a:t>, 2015)  </a:t>
            </a:r>
            <a:r>
              <a:rPr lang="es-ES" sz="1400" i="1" dirty="0" err="1" smtClean="0">
                <a:latin typeface="Times New Roman" pitchFamily="18" charset="0"/>
                <a:cs typeface="Times New Roman" pitchFamily="18" charset="0"/>
              </a:rPr>
              <a:t>Discovery</a:t>
            </a:r>
            <a:r>
              <a:rPr lang="es-ES" sz="1400" i="1" dirty="0" smtClean="0">
                <a:latin typeface="Times New Roman" pitchFamily="18" charset="0"/>
                <a:cs typeface="Times New Roman" pitchFamily="18" charset="0"/>
              </a:rPr>
              <a:t> </a:t>
            </a:r>
            <a:r>
              <a:rPr lang="es-ES" sz="1400" i="1" dirty="0" err="1" smtClean="0">
                <a:latin typeface="Times New Roman" pitchFamily="18" charset="0"/>
                <a:cs typeface="Times New Roman" pitchFamily="18" charset="0"/>
              </a:rPr>
              <a:t>Science</a:t>
            </a:r>
            <a:endParaRPr lang="es-ES" sz="1400" i="1" dirty="0">
              <a:latin typeface="Times New Roman" pitchFamily="18" charset="0"/>
              <a:cs typeface="Times New Roman" pitchFamily="18" charset="0"/>
            </a:endParaRPr>
          </a:p>
        </p:txBody>
      </p:sp>
      <p:sp>
        <p:nvSpPr>
          <p:cNvPr id="39" name="38 CuadroTexto"/>
          <p:cNvSpPr txBox="1"/>
          <p:nvPr/>
        </p:nvSpPr>
        <p:spPr>
          <a:xfrm>
            <a:off x="7812360" y="548680"/>
            <a:ext cx="1080120" cy="707886"/>
          </a:xfrm>
          <a:prstGeom prst="rect">
            <a:avLst/>
          </a:prstGeom>
          <a:noFill/>
        </p:spPr>
        <p:txBody>
          <a:bodyPr wrap="square" rtlCol="0">
            <a:spAutoFit/>
          </a:bodyPr>
          <a:lstStyle/>
          <a:p>
            <a:r>
              <a:rPr lang="en-US" sz="1000" dirty="0" smtClean="0"/>
              <a:t>Rule-based linguistically motivated approach</a:t>
            </a:r>
            <a:endParaRPr lang="en-US" sz="1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srcRect/>
          <a:stretch>
            <a:fillRect/>
          </a:stretch>
        </p:blipFill>
        <p:spPr bwMode="auto">
          <a:xfrm>
            <a:off x="3635896" y="404664"/>
            <a:ext cx="4128776" cy="4652512"/>
          </a:xfrm>
          <a:prstGeom prst="rect">
            <a:avLst/>
          </a:prstGeom>
          <a:noFill/>
          <a:ln w="9525">
            <a:noFill/>
            <a:miter lim="800000"/>
            <a:headEnd/>
            <a:tailEnd/>
          </a:ln>
        </p:spPr>
      </p:pic>
      <p:sp>
        <p:nvSpPr>
          <p:cNvPr id="14" name="13 Rectángulo redondeado"/>
          <p:cNvSpPr/>
          <p:nvPr/>
        </p:nvSpPr>
        <p:spPr>
          <a:xfrm rot="5400000">
            <a:off x="1661318" y="579046"/>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400" b="1" dirty="0" err="1" smtClean="0"/>
              <a:t>CITATION</a:t>
            </a:r>
            <a:r>
              <a:rPr lang="es-ES" sz="1400" b="1" dirty="0" smtClean="0"/>
              <a:t> </a:t>
            </a:r>
            <a:r>
              <a:rPr lang="es-ES" sz="1400" b="1" dirty="0" err="1" smtClean="0"/>
              <a:t>ENRICHMENT</a:t>
            </a:r>
            <a:endParaRPr lang="es-ES" sz="1400" b="1" dirty="0"/>
          </a:p>
        </p:txBody>
      </p:sp>
      <p:sp>
        <p:nvSpPr>
          <p:cNvPr id="15" name="14 Rectángulo redondeado"/>
          <p:cNvSpPr/>
          <p:nvPr/>
        </p:nvSpPr>
        <p:spPr>
          <a:xfrm rot="5400000">
            <a:off x="1661319" y="-933121"/>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PFD</a:t>
            </a:r>
            <a:r>
              <a:rPr lang="es-ES" sz="1600" b="1" dirty="0" smtClean="0"/>
              <a:t>/XML </a:t>
            </a:r>
            <a:r>
              <a:rPr lang="es-ES" sz="1600" b="1" dirty="0" err="1" smtClean="0"/>
              <a:t>IMPORTER</a:t>
            </a:r>
            <a:endParaRPr lang="es-ES" sz="1600" b="1" dirty="0"/>
          </a:p>
        </p:txBody>
      </p:sp>
      <p:sp>
        <p:nvSpPr>
          <p:cNvPr id="16" name="15 Rectángulo redondeado"/>
          <p:cNvSpPr/>
          <p:nvPr/>
        </p:nvSpPr>
        <p:spPr>
          <a:xfrm rot="5400000">
            <a:off x="1661319" y="-429066"/>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smtClean="0"/>
              <a:t>WORD &amp; </a:t>
            </a:r>
            <a:r>
              <a:rPr lang="es-ES" sz="1600" b="1" dirty="0" err="1" smtClean="0"/>
              <a:t>SENTENCE</a:t>
            </a:r>
            <a:r>
              <a:rPr lang="es-ES" sz="1600" b="1" dirty="0" smtClean="0"/>
              <a:t> </a:t>
            </a:r>
            <a:r>
              <a:rPr lang="es-ES" sz="1600" b="1" dirty="0" err="1" smtClean="0"/>
              <a:t>IDENTIFICATION</a:t>
            </a:r>
            <a:endParaRPr lang="es-ES" sz="1600" b="1" dirty="0"/>
          </a:p>
        </p:txBody>
      </p:sp>
      <p:sp>
        <p:nvSpPr>
          <p:cNvPr id="17" name="16 Rectángulo redondeado"/>
          <p:cNvSpPr/>
          <p:nvPr/>
        </p:nvSpPr>
        <p:spPr>
          <a:xfrm rot="5400000">
            <a:off x="1661319" y="74990"/>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IDENTIFY</a:t>
            </a:r>
            <a:r>
              <a:rPr lang="es-ES" sz="1600" b="1" dirty="0" smtClean="0"/>
              <a:t> &amp; LINK </a:t>
            </a:r>
            <a:r>
              <a:rPr lang="es-ES" sz="1600" b="1" dirty="0" err="1" smtClean="0"/>
              <a:t>CITATIONS</a:t>
            </a:r>
            <a:endParaRPr lang="es-ES" sz="1600" b="1" dirty="0"/>
          </a:p>
        </p:txBody>
      </p:sp>
      <p:sp>
        <p:nvSpPr>
          <p:cNvPr id="18" name="17 Rectángulo redondeado"/>
          <p:cNvSpPr/>
          <p:nvPr/>
        </p:nvSpPr>
        <p:spPr>
          <a:xfrm rot="5400000">
            <a:off x="1708312" y="1036108"/>
            <a:ext cx="288032" cy="3489642"/>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PARSING</a:t>
            </a:r>
            <a:endParaRPr lang="es-ES" sz="1600" b="1" dirty="0"/>
          </a:p>
        </p:txBody>
      </p:sp>
      <p:sp>
        <p:nvSpPr>
          <p:cNvPr id="19" name="18 Rectángulo redondeado"/>
          <p:cNvSpPr/>
          <p:nvPr/>
        </p:nvSpPr>
        <p:spPr>
          <a:xfrm rot="5400000">
            <a:off x="1688939" y="2528899"/>
            <a:ext cx="360042" cy="3456388"/>
          </a:xfrm>
          <a:prstGeom prst="roundRect">
            <a:avLst/>
          </a:prstGeom>
          <a:solidFill>
            <a:srgbClr val="00B0F0">
              <a:alpha val="50000"/>
            </a:srgbClr>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RHETORICAL</a:t>
            </a:r>
            <a:r>
              <a:rPr lang="es-ES" sz="1600" b="1" dirty="0" smtClean="0"/>
              <a:t> </a:t>
            </a:r>
            <a:r>
              <a:rPr lang="es-ES" sz="1600" b="1" dirty="0" err="1" smtClean="0"/>
              <a:t>ANNOTATION</a:t>
            </a:r>
            <a:endParaRPr lang="es-ES" sz="1600" b="1" dirty="0"/>
          </a:p>
        </p:txBody>
      </p:sp>
      <p:sp>
        <p:nvSpPr>
          <p:cNvPr id="20" name="19 Rectángulo redondeado"/>
          <p:cNvSpPr/>
          <p:nvPr/>
        </p:nvSpPr>
        <p:spPr>
          <a:xfrm rot="5400000">
            <a:off x="1688937" y="3392997"/>
            <a:ext cx="360041" cy="3456384"/>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INFORMATION</a:t>
            </a:r>
            <a:r>
              <a:rPr lang="es-ES" sz="1600" b="1" dirty="0" smtClean="0"/>
              <a:t> </a:t>
            </a:r>
            <a:r>
              <a:rPr lang="es-ES" sz="1600" b="1" dirty="0" err="1" smtClean="0"/>
              <a:t>EXTRACTION</a:t>
            </a:r>
            <a:endParaRPr lang="es-ES" sz="1600" b="1" dirty="0"/>
          </a:p>
        </p:txBody>
      </p:sp>
      <p:sp>
        <p:nvSpPr>
          <p:cNvPr id="21" name="20 Rectángulo redondeado"/>
          <p:cNvSpPr/>
          <p:nvPr/>
        </p:nvSpPr>
        <p:spPr>
          <a:xfrm rot="5400000">
            <a:off x="1694576" y="3869429"/>
            <a:ext cx="382025" cy="3489645"/>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SUMMARIZATION</a:t>
            </a:r>
            <a:endParaRPr lang="es-ES" sz="1600" b="1" dirty="0"/>
          </a:p>
        </p:txBody>
      </p:sp>
      <p:sp>
        <p:nvSpPr>
          <p:cNvPr id="22" name="21 Rectángulo redondeado"/>
          <p:cNvSpPr/>
          <p:nvPr/>
        </p:nvSpPr>
        <p:spPr>
          <a:xfrm rot="5400000">
            <a:off x="1661314" y="1587159"/>
            <a:ext cx="382026"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COREFERENCE</a:t>
            </a:r>
            <a:r>
              <a:rPr lang="es-ES" sz="1600" b="1" dirty="0" smtClean="0"/>
              <a:t> </a:t>
            </a:r>
            <a:r>
              <a:rPr lang="es-ES" sz="1600" b="1" dirty="0" err="1" smtClean="0"/>
              <a:t>RESOLUTION</a:t>
            </a:r>
            <a:endParaRPr lang="es-ES" sz="1600" b="1" dirty="0"/>
          </a:p>
        </p:txBody>
      </p:sp>
      <p:sp>
        <p:nvSpPr>
          <p:cNvPr id="23" name="22 Rectángulo redondeado"/>
          <p:cNvSpPr/>
          <p:nvPr/>
        </p:nvSpPr>
        <p:spPr>
          <a:xfrm rot="5400000">
            <a:off x="1703342" y="2082447"/>
            <a:ext cx="332735" cy="3457889"/>
          </a:xfrm>
          <a:prstGeom prst="roundRect">
            <a:avLst/>
          </a:prstGeom>
          <a:solidFill>
            <a:srgbClr val="00B0F0">
              <a:alpha val="50000"/>
            </a:srgbClr>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CAUSALITY</a:t>
            </a:r>
            <a:r>
              <a:rPr lang="es-ES" sz="1600" b="1" dirty="0" smtClean="0"/>
              <a:t> </a:t>
            </a:r>
            <a:r>
              <a:rPr lang="es-ES" sz="1600" b="1" dirty="0" err="1" smtClean="0"/>
              <a:t>IDENTIFICATION</a:t>
            </a:r>
            <a:endParaRPr lang="es-ES" sz="1600" b="1" dirty="0"/>
          </a:p>
        </p:txBody>
      </p:sp>
      <p:sp>
        <p:nvSpPr>
          <p:cNvPr id="24" name="23 Rectángulo redondeado"/>
          <p:cNvSpPr/>
          <p:nvPr/>
        </p:nvSpPr>
        <p:spPr>
          <a:xfrm rot="5400000">
            <a:off x="1688939" y="2960945"/>
            <a:ext cx="360042" cy="3456388"/>
          </a:xfrm>
          <a:prstGeom prst="roundRect">
            <a:avLst/>
          </a:prstGeom>
          <a:noFill/>
          <a:ln w="38100">
            <a:solidFill>
              <a:schemeClr val="accent1"/>
            </a:solidFill>
            <a:prstDash val="sysDash"/>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CITATION</a:t>
            </a:r>
            <a:r>
              <a:rPr lang="es-ES" sz="1600" b="1" dirty="0" smtClean="0"/>
              <a:t> </a:t>
            </a:r>
            <a:r>
              <a:rPr lang="es-ES" sz="1600" b="1" dirty="0" err="1" smtClean="0"/>
              <a:t>PURPOSE</a:t>
            </a:r>
            <a:endParaRPr lang="es-ES" sz="1600" b="1" dirty="0"/>
          </a:p>
        </p:txBody>
      </p:sp>
      <p:sp>
        <p:nvSpPr>
          <p:cNvPr id="25" name="24 Flecha abajo"/>
          <p:cNvSpPr/>
          <p:nvPr/>
        </p:nvSpPr>
        <p:spPr>
          <a:xfrm>
            <a:off x="1580926" y="98072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25 Flecha abajo"/>
          <p:cNvSpPr/>
          <p:nvPr/>
        </p:nvSpPr>
        <p:spPr>
          <a:xfrm>
            <a:off x="1580926" y="148478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Flecha abajo"/>
          <p:cNvSpPr/>
          <p:nvPr/>
        </p:nvSpPr>
        <p:spPr>
          <a:xfrm>
            <a:off x="1580926" y="1988840"/>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Flecha abajo"/>
          <p:cNvSpPr/>
          <p:nvPr/>
        </p:nvSpPr>
        <p:spPr>
          <a:xfrm>
            <a:off x="1580926" y="249289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28 Flecha abajo"/>
          <p:cNvSpPr/>
          <p:nvPr/>
        </p:nvSpPr>
        <p:spPr>
          <a:xfrm>
            <a:off x="1580926" y="29969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29 Flecha abajo"/>
          <p:cNvSpPr/>
          <p:nvPr/>
        </p:nvSpPr>
        <p:spPr>
          <a:xfrm>
            <a:off x="1580926" y="35010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30 Flecha abajo"/>
          <p:cNvSpPr/>
          <p:nvPr/>
        </p:nvSpPr>
        <p:spPr>
          <a:xfrm>
            <a:off x="1580926" y="393305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Flecha abajo"/>
          <p:cNvSpPr/>
          <p:nvPr/>
        </p:nvSpPr>
        <p:spPr>
          <a:xfrm>
            <a:off x="1580926" y="436510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32 Flecha abajo"/>
          <p:cNvSpPr/>
          <p:nvPr/>
        </p:nvSpPr>
        <p:spPr>
          <a:xfrm>
            <a:off x="1580926" y="47971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33 Flecha abajo"/>
          <p:cNvSpPr/>
          <p:nvPr/>
        </p:nvSpPr>
        <p:spPr>
          <a:xfrm>
            <a:off x="1580926" y="53012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34 CuadroTexto"/>
          <p:cNvSpPr txBox="1"/>
          <p:nvPr/>
        </p:nvSpPr>
        <p:spPr>
          <a:xfrm>
            <a:off x="0" y="0"/>
            <a:ext cx="4788024" cy="461665"/>
          </a:xfrm>
          <a:prstGeom prst="rect">
            <a:avLst/>
          </a:prstGeom>
          <a:noFill/>
        </p:spPr>
        <p:txBody>
          <a:bodyPr wrap="square" rtlCol="0">
            <a:spAutoFit/>
          </a:bodyPr>
          <a:lstStyle/>
          <a:p>
            <a:r>
              <a:rPr lang="en-GB" sz="2400" b="1" dirty="0" smtClean="0"/>
              <a:t>Deep Analysis of Scientific Papers</a:t>
            </a:r>
            <a:endParaRPr lang="en-GB" sz="2400" b="1" dirty="0"/>
          </a:p>
        </p:txBody>
      </p:sp>
      <p:pic>
        <p:nvPicPr>
          <p:cNvPr id="2056" name="Picture 8"/>
          <p:cNvPicPr>
            <a:picLocks noChangeAspect="1" noChangeArrowheads="1"/>
          </p:cNvPicPr>
          <p:nvPr/>
        </p:nvPicPr>
        <p:blipFill>
          <a:blip r:embed="rId3" cstate="print"/>
          <a:srcRect/>
          <a:stretch>
            <a:fillRect/>
          </a:stretch>
        </p:blipFill>
        <p:spPr bwMode="auto">
          <a:xfrm>
            <a:off x="5652120" y="3681743"/>
            <a:ext cx="3456384" cy="3059625"/>
          </a:xfrm>
          <a:prstGeom prst="rect">
            <a:avLst/>
          </a:prstGeom>
          <a:noFill/>
          <a:ln w="9525">
            <a:noFill/>
            <a:miter lim="800000"/>
            <a:headEnd/>
            <a:tailEnd/>
          </a:ln>
        </p:spPr>
      </p:pic>
      <p:sp useBgFill="1">
        <p:nvSpPr>
          <p:cNvPr id="36" name="35 Rectángulo"/>
          <p:cNvSpPr/>
          <p:nvPr/>
        </p:nvSpPr>
        <p:spPr>
          <a:xfrm>
            <a:off x="3995936" y="2132856"/>
            <a:ext cx="507605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t>
            </a:r>
          </a:p>
          <a:p>
            <a:pPr algn="ctr"/>
            <a:r>
              <a:rPr lang="en-US" sz="1600" dirty="0" smtClean="0">
                <a:solidFill>
                  <a:srgbClr val="FF0000"/>
                </a:solidFill>
              </a:rPr>
              <a:t>And with that low-rate sampling they fail to give a good approximation of the deformed skin surface.</a:t>
            </a:r>
          </a:p>
          <a:p>
            <a:pPr algn="ctr"/>
            <a:r>
              <a:rPr lang="en-US" dirty="0" smtClean="0"/>
              <a:t>to entering the animation loop</a:t>
            </a:r>
            <a:endParaRPr lang="es-ES" dirty="0"/>
          </a:p>
        </p:txBody>
      </p:sp>
      <p:sp>
        <p:nvSpPr>
          <p:cNvPr id="48" name="47 Rectángulo"/>
          <p:cNvSpPr/>
          <p:nvPr/>
        </p:nvSpPr>
        <p:spPr>
          <a:xfrm>
            <a:off x="7740352" y="1484784"/>
            <a:ext cx="1296144" cy="360040"/>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CHALLENGE</a:t>
            </a:r>
            <a:endParaRPr lang="es-ES" dirty="0">
              <a:solidFill>
                <a:schemeClr val="tx1"/>
              </a:solidFill>
            </a:endParaRPr>
          </a:p>
        </p:txBody>
      </p:sp>
      <p:sp>
        <p:nvSpPr>
          <p:cNvPr id="53" name="52 Rectángulo"/>
          <p:cNvSpPr/>
          <p:nvPr/>
        </p:nvSpPr>
        <p:spPr>
          <a:xfrm>
            <a:off x="7668344" y="3501008"/>
            <a:ext cx="1224136" cy="36004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OUTCOME</a:t>
            </a:r>
            <a:endParaRPr lang="es-ES" dirty="0">
              <a:solidFill>
                <a:schemeClr val="tx1"/>
              </a:solidFill>
            </a:endParaRPr>
          </a:p>
        </p:txBody>
      </p:sp>
      <p:sp useBgFill="1">
        <p:nvSpPr>
          <p:cNvPr id="38" name="37 Rectángulo"/>
          <p:cNvSpPr/>
          <p:nvPr/>
        </p:nvSpPr>
        <p:spPr>
          <a:xfrm>
            <a:off x="3995936" y="2924944"/>
            <a:ext cx="507605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70C0"/>
                </a:solidFill>
              </a:rPr>
              <a:t>From the algorithmic point of view, the technique reduces a level of complexity in the skinning and deformation</a:t>
            </a:r>
            <a:r>
              <a:rPr lang="en-US" dirty="0" smtClean="0">
                <a:solidFill>
                  <a:srgbClr val="0070C0"/>
                </a:solidFill>
              </a:rPr>
              <a:t>.</a:t>
            </a:r>
            <a:r>
              <a:rPr lang="en-US" dirty="0" smtClean="0">
                <a:solidFill>
                  <a:schemeClr val="tx1"/>
                </a:solidFill>
              </a:rPr>
              <a:t>  </a:t>
            </a:r>
            <a:r>
              <a:rPr lang="en-US" dirty="0" smtClean="0"/>
              <a:t>the </a:t>
            </a:r>
            <a:endParaRPr lang="es-ES" dirty="0"/>
          </a:p>
        </p:txBody>
      </p:sp>
      <p:cxnSp>
        <p:nvCxnSpPr>
          <p:cNvPr id="45" name="44 Conector recto de flecha"/>
          <p:cNvCxnSpPr>
            <a:stCxn id="48" idx="2"/>
          </p:cNvCxnSpPr>
          <p:nvPr/>
        </p:nvCxnSpPr>
        <p:spPr>
          <a:xfrm flipH="1">
            <a:off x="8316416" y="1844824"/>
            <a:ext cx="72008"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46 Conector recto de flecha"/>
          <p:cNvCxnSpPr>
            <a:stCxn id="53" idx="1"/>
          </p:cNvCxnSpPr>
          <p:nvPr/>
        </p:nvCxnSpPr>
        <p:spPr>
          <a:xfrm flipH="1" flipV="1">
            <a:off x="7092280" y="3501008"/>
            <a:ext cx="576064" cy="180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36 CuadroTexto"/>
          <p:cNvSpPr txBox="1"/>
          <p:nvPr/>
        </p:nvSpPr>
        <p:spPr>
          <a:xfrm>
            <a:off x="2915816" y="6334780"/>
            <a:ext cx="2699792" cy="523220"/>
          </a:xfrm>
          <a:prstGeom prst="rect">
            <a:avLst/>
          </a:prstGeom>
          <a:noFill/>
        </p:spPr>
        <p:txBody>
          <a:bodyPr wrap="square" rtlCol="0">
            <a:spAutoFit/>
          </a:bodyPr>
          <a:lstStyle/>
          <a:p>
            <a:r>
              <a:rPr lang="es-ES" sz="1400" i="1" dirty="0" smtClean="0">
                <a:latin typeface="Times New Roman" pitchFamily="18" charset="0"/>
                <a:cs typeface="Times New Roman" pitchFamily="18" charset="0"/>
              </a:rPr>
              <a:t>(</a:t>
            </a:r>
            <a:r>
              <a:rPr lang="es-ES" sz="1400" i="1" dirty="0" err="1" smtClean="0">
                <a:latin typeface="Times New Roman" pitchFamily="18" charset="0"/>
                <a:cs typeface="Times New Roman" pitchFamily="18" charset="0"/>
              </a:rPr>
              <a:t>Ronzano</a:t>
            </a:r>
            <a:r>
              <a:rPr lang="es-ES" sz="1400" i="1" dirty="0" smtClean="0">
                <a:latin typeface="Times New Roman" pitchFamily="18" charset="0"/>
                <a:cs typeface="Times New Roman" pitchFamily="18" charset="0"/>
              </a:rPr>
              <a:t> &amp; </a:t>
            </a:r>
            <a:r>
              <a:rPr lang="es-ES" sz="1400" i="1" dirty="0" err="1" smtClean="0">
                <a:latin typeface="Times New Roman" pitchFamily="18" charset="0"/>
                <a:cs typeface="Times New Roman" pitchFamily="18" charset="0"/>
              </a:rPr>
              <a:t>Saggion</a:t>
            </a:r>
            <a:r>
              <a:rPr lang="es-ES" sz="1400" i="1" dirty="0" smtClean="0">
                <a:latin typeface="Times New Roman" pitchFamily="18" charset="0"/>
                <a:cs typeface="Times New Roman" pitchFamily="18" charset="0"/>
              </a:rPr>
              <a:t>, 2015)  </a:t>
            </a:r>
            <a:r>
              <a:rPr lang="es-ES" sz="1400" i="1" dirty="0" err="1" smtClean="0">
                <a:latin typeface="Times New Roman" pitchFamily="18" charset="0"/>
                <a:cs typeface="Times New Roman" pitchFamily="18" charset="0"/>
              </a:rPr>
              <a:t>Discovery</a:t>
            </a:r>
            <a:r>
              <a:rPr lang="es-ES" sz="1400" i="1" dirty="0" smtClean="0">
                <a:latin typeface="Times New Roman" pitchFamily="18" charset="0"/>
                <a:cs typeface="Times New Roman" pitchFamily="18" charset="0"/>
              </a:rPr>
              <a:t> </a:t>
            </a:r>
            <a:r>
              <a:rPr lang="es-ES" sz="1400" i="1" dirty="0" err="1" smtClean="0">
                <a:latin typeface="Times New Roman" pitchFamily="18" charset="0"/>
                <a:cs typeface="Times New Roman" pitchFamily="18" charset="0"/>
              </a:rPr>
              <a:t>Science</a:t>
            </a:r>
            <a:endParaRPr lang="es-ES" sz="1400"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srcRect/>
          <a:stretch>
            <a:fillRect/>
          </a:stretch>
        </p:blipFill>
        <p:spPr bwMode="auto">
          <a:xfrm>
            <a:off x="3635896" y="404664"/>
            <a:ext cx="4128776" cy="4652512"/>
          </a:xfrm>
          <a:prstGeom prst="rect">
            <a:avLst/>
          </a:prstGeom>
          <a:noFill/>
          <a:ln w="9525">
            <a:noFill/>
            <a:miter lim="800000"/>
            <a:headEnd/>
            <a:tailEnd/>
          </a:ln>
        </p:spPr>
      </p:pic>
      <p:sp>
        <p:nvSpPr>
          <p:cNvPr id="14" name="13 Rectángulo redondeado"/>
          <p:cNvSpPr/>
          <p:nvPr/>
        </p:nvSpPr>
        <p:spPr>
          <a:xfrm rot="5400000">
            <a:off x="1661318" y="579046"/>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400" b="1" dirty="0" err="1" smtClean="0"/>
              <a:t>CITATION</a:t>
            </a:r>
            <a:r>
              <a:rPr lang="es-ES" sz="1400" b="1" dirty="0" smtClean="0"/>
              <a:t> </a:t>
            </a:r>
            <a:r>
              <a:rPr lang="es-ES" sz="1400" b="1" dirty="0" err="1" smtClean="0"/>
              <a:t>ENRICHMENT</a:t>
            </a:r>
            <a:endParaRPr lang="es-ES" sz="1400" b="1" dirty="0"/>
          </a:p>
        </p:txBody>
      </p:sp>
      <p:sp>
        <p:nvSpPr>
          <p:cNvPr id="15" name="14 Rectángulo redondeado"/>
          <p:cNvSpPr/>
          <p:nvPr/>
        </p:nvSpPr>
        <p:spPr>
          <a:xfrm rot="5400000">
            <a:off x="1661319" y="-933121"/>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PFD</a:t>
            </a:r>
            <a:r>
              <a:rPr lang="es-ES" sz="1600" b="1" dirty="0" smtClean="0"/>
              <a:t>/XML </a:t>
            </a:r>
            <a:r>
              <a:rPr lang="es-ES" sz="1600" b="1" dirty="0" err="1" smtClean="0"/>
              <a:t>IMPORTER</a:t>
            </a:r>
            <a:endParaRPr lang="es-ES" sz="1600" b="1" dirty="0"/>
          </a:p>
        </p:txBody>
      </p:sp>
      <p:sp>
        <p:nvSpPr>
          <p:cNvPr id="16" name="15 Rectángulo redondeado"/>
          <p:cNvSpPr/>
          <p:nvPr/>
        </p:nvSpPr>
        <p:spPr>
          <a:xfrm rot="5400000">
            <a:off x="1661319" y="-429066"/>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smtClean="0"/>
              <a:t>WORD &amp; </a:t>
            </a:r>
            <a:r>
              <a:rPr lang="es-ES" sz="1600" b="1" dirty="0" err="1" smtClean="0"/>
              <a:t>SENTENCE</a:t>
            </a:r>
            <a:r>
              <a:rPr lang="es-ES" sz="1600" b="1" dirty="0" smtClean="0"/>
              <a:t> </a:t>
            </a:r>
            <a:r>
              <a:rPr lang="es-ES" sz="1600" b="1" dirty="0" err="1" smtClean="0"/>
              <a:t>IDENTIFICATION</a:t>
            </a:r>
            <a:endParaRPr lang="es-ES" sz="1600" b="1" dirty="0"/>
          </a:p>
        </p:txBody>
      </p:sp>
      <p:sp>
        <p:nvSpPr>
          <p:cNvPr id="17" name="16 Rectángulo redondeado"/>
          <p:cNvSpPr/>
          <p:nvPr/>
        </p:nvSpPr>
        <p:spPr>
          <a:xfrm rot="5400000">
            <a:off x="1661319" y="74990"/>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IDENTIFY</a:t>
            </a:r>
            <a:r>
              <a:rPr lang="es-ES" sz="1600" b="1" dirty="0" smtClean="0"/>
              <a:t> &amp; LINK </a:t>
            </a:r>
            <a:r>
              <a:rPr lang="es-ES" sz="1600" b="1" dirty="0" err="1" smtClean="0"/>
              <a:t>CITATIONS</a:t>
            </a:r>
            <a:endParaRPr lang="es-ES" sz="1600" b="1" dirty="0"/>
          </a:p>
        </p:txBody>
      </p:sp>
      <p:sp>
        <p:nvSpPr>
          <p:cNvPr id="18" name="17 Rectángulo redondeado"/>
          <p:cNvSpPr/>
          <p:nvPr/>
        </p:nvSpPr>
        <p:spPr>
          <a:xfrm rot="5400000">
            <a:off x="1708312" y="1036108"/>
            <a:ext cx="288032" cy="3489642"/>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PARSING</a:t>
            </a:r>
            <a:endParaRPr lang="es-ES" sz="1600" b="1" dirty="0"/>
          </a:p>
        </p:txBody>
      </p:sp>
      <p:sp>
        <p:nvSpPr>
          <p:cNvPr id="19" name="18 Rectángulo redondeado"/>
          <p:cNvSpPr/>
          <p:nvPr/>
        </p:nvSpPr>
        <p:spPr>
          <a:xfrm rot="5400000">
            <a:off x="1688939" y="2528899"/>
            <a:ext cx="360042" cy="3456388"/>
          </a:xfrm>
          <a:prstGeom prst="roundRect">
            <a:avLst/>
          </a:prstGeom>
          <a:solidFill>
            <a:srgbClr val="00B0F0">
              <a:alpha val="50000"/>
            </a:srgbClr>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RHETORICAL</a:t>
            </a:r>
            <a:r>
              <a:rPr lang="es-ES" sz="1600" b="1" dirty="0" smtClean="0"/>
              <a:t> </a:t>
            </a:r>
            <a:r>
              <a:rPr lang="es-ES" sz="1600" b="1" dirty="0" err="1" smtClean="0"/>
              <a:t>ANNOTATION</a:t>
            </a:r>
            <a:endParaRPr lang="es-ES" sz="1600" b="1" dirty="0"/>
          </a:p>
        </p:txBody>
      </p:sp>
      <p:sp>
        <p:nvSpPr>
          <p:cNvPr id="20" name="19 Rectángulo redondeado"/>
          <p:cNvSpPr/>
          <p:nvPr/>
        </p:nvSpPr>
        <p:spPr>
          <a:xfrm rot="5400000">
            <a:off x="1688937" y="3392997"/>
            <a:ext cx="360041" cy="3456384"/>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INFORMATION</a:t>
            </a:r>
            <a:r>
              <a:rPr lang="es-ES" sz="1600" b="1" dirty="0" smtClean="0"/>
              <a:t> </a:t>
            </a:r>
            <a:r>
              <a:rPr lang="es-ES" sz="1600" b="1" dirty="0" err="1" smtClean="0"/>
              <a:t>EXTRACTION</a:t>
            </a:r>
            <a:endParaRPr lang="es-ES" sz="1600" b="1" dirty="0"/>
          </a:p>
        </p:txBody>
      </p:sp>
      <p:sp>
        <p:nvSpPr>
          <p:cNvPr id="21" name="20 Rectángulo redondeado"/>
          <p:cNvSpPr/>
          <p:nvPr/>
        </p:nvSpPr>
        <p:spPr>
          <a:xfrm rot="5400000">
            <a:off x="1694576" y="3869429"/>
            <a:ext cx="382025" cy="3489645"/>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SUMMARIZATION</a:t>
            </a:r>
            <a:endParaRPr lang="es-ES" sz="1600" b="1" dirty="0"/>
          </a:p>
        </p:txBody>
      </p:sp>
      <p:sp>
        <p:nvSpPr>
          <p:cNvPr id="22" name="21 Rectángulo redondeado"/>
          <p:cNvSpPr/>
          <p:nvPr/>
        </p:nvSpPr>
        <p:spPr>
          <a:xfrm rot="5400000">
            <a:off x="1661314" y="1587159"/>
            <a:ext cx="382026"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COREFERENCE</a:t>
            </a:r>
            <a:r>
              <a:rPr lang="es-ES" sz="1600" b="1" dirty="0" smtClean="0"/>
              <a:t> </a:t>
            </a:r>
            <a:r>
              <a:rPr lang="es-ES" sz="1600" b="1" dirty="0" err="1" smtClean="0"/>
              <a:t>RESOLUTION</a:t>
            </a:r>
            <a:endParaRPr lang="es-ES" sz="1600" b="1" dirty="0"/>
          </a:p>
        </p:txBody>
      </p:sp>
      <p:sp>
        <p:nvSpPr>
          <p:cNvPr id="23" name="22 Rectángulo redondeado"/>
          <p:cNvSpPr/>
          <p:nvPr/>
        </p:nvSpPr>
        <p:spPr>
          <a:xfrm rot="5400000">
            <a:off x="1703342" y="2082447"/>
            <a:ext cx="332735" cy="3457889"/>
          </a:xfrm>
          <a:prstGeom prst="roundRect">
            <a:avLst/>
          </a:prstGeom>
          <a:solidFill>
            <a:srgbClr val="00B0F0">
              <a:alpha val="50000"/>
            </a:srgbClr>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CAUSALITY</a:t>
            </a:r>
            <a:r>
              <a:rPr lang="es-ES" sz="1600" b="1" dirty="0" smtClean="0"/>
              <a:t> </a:t>
            </a:r>
            <a:r>
              <a:rPr lang="es-ES" sz="1600" b="1" dirty="0" err="1" smtClean="0"/>
              <a:t>IDENTIFICATION</a:t>
            </a:r>
            <a:endParaRPr lang="es-ES" sz="1600" b="1" dirty="0"/>
          </a:p>
        </p:txBody>
      </p:sp>
      <p:sp>
        <p:nvSpPr>
          <p:cNvPr id="24" name="23 Rectángulo redondeado"/>
          <p:cNvSpPr/>
          <p:nvPr/>
        </p:nvSpPr>
        <p:spPr>
          <a:xfrm rot="5400000">
            <a:off x="1688939" y="2960945"/>
            <a:ext cx="360042" cy="3456388"/>
          </a:xfrm>
          <a:prstGeom prst="roundRect">
            <a:avLst/>
          </a:prstGeom>
          <a:solidFill>
            <a:srgbClr val="00B0F0">
              <a:alpha val="50000"/>
            </a:srgbClr>
          </a:solidFill>
          <a:ln w="38100">
            <a:solidFill>
              <a:schemeClr val="accent1"/>
            </a:solidFill>
            <a:prstDash val="sysDash"/>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CITATION</a:t>
            </a:r>
            <a:r>
              <a:rPr lang="es-ES" sz="1600" b="1" dirty="0" smtClean="0"/>
              <a:t> </a:t>
            </a:r>
            <a:r>
              <a:rPr lang="es-ES" sz="1600" b="1" dirty="0" err="1" smtClean="0"/>
              <a:t>PURPOSE</a:t>
            </a:r>
            <a:endParaRPr lang="es-ES" sz="1600" b="1" dirty="0"/>
          </a:p>
        </p:txBody>
      </p:sp>
      <p:sp>
        <p:nvSpPr>
          <p:cNvPr id="25" name="24 Flecha abajo"/>
          <p:cNvSpPr/>
          <p:nvPr/>
        </p:nvSpPr>
        <p:spPr>
          <a:xfrm>
            <a:off x="1580926" y="98072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25 Flecha abajo"/>
          <p:cNvSpPr/>
          <p:nvPr/>
        </p:nvSpPr>
        <p:spPr>
          <a:xfrm>
            <a:off x="1580926" y="148478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Flecha abajo"/>
          <p:cNvSpPr/>
          <p:nvPr/>
        </p:nvSpPr>
        <p:spPr>
          <a:xfrm>
            <a:off x="1580926" y="1988840"/>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Flecha abajo"/>
          <p:cNvSpPr/>
          <p:nvPr/>
        </p:nvSpPr>
        <p:spPr>
          <a:xfrm>
            <a:off x="1580926" y="249289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28 Flecha abajo"/>
          <p:cNvSpPr/>
          <p:nvPr/>
        </p:nvSpPr>
        <p:spPr>
          <a:xfrm>
            <a:off x="1580926" y="29969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29 Flecha abajo"/>
          <p:cNvSpPr/>
          <p:nvPr/>
        </p:nvSpPr>
        <p:spPr>
          <a:xfrm>
            <a:off x="1580926" y="35010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30 Flecha abajo"/>
          <p:cNvSpPr/>
          <p:nvPr/>
        </p:nvSpPr>
        <p:spPr>
          <a:xfrm>
            <a:off x="1580926" y="393305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Flecha abajo"/>
          <p:cNvSpPr/>
          <p:nvPr/>
        </p:nvSpPr>
        <p:spPr>
          <a:xfrm>
            <a:off x="1580926" y="436510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32 Flecha abajo"/>
          <p:cNvSpPr/>
          <p:nvPr/>
        </p:nvSpPr>
        <p:spPr>
          <a:xfrm>
            <a:off x="1580926" y="47971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33 Flecha abajo"/>
          <p:cNvSpPr/>
          <p:nvPr/>
        </p:nvSpPr>
        <p:spPr>
          <a:xfrm>
            <a:off x="1580926" y="53012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34 CuadroTexto"/>
          <p:cNvSpPr txBox="1"/>
          <p:nvPr/>
        </p:nvSpPr>
        <p:spPr>
          <a:xfrm>
            <a:off x="0" y="0"/>
            <a:ext cx="4788024" cy="461665"/>
          </a:xfrm>
          <a:prstGeom prst="rect">
            <a:avLst/>
          </a:prstGeom>
          <a:noFill/>
        </p:spPr>
        <p:txBody>
          <a:bodyPr wrap="square" rtlCol="0">
            <a:spAutoFit/>
          </a:bodyPr>
          <a:lstStyle/>
          <a:p>
            <a:r>
              <a:rPr lang="en-GB" sz="2400" b="1" dirty="0" smtClean="0"/>
              <a:t>Deep Analysis of Scientific Papers</a:t>
            </a:r>
            <a:endParaRPr lang="en-GB" sz="2400" b="1" dirty="0"/>
          </a:p>
        </p:txBody>
      </p:sp>
      <p:pic>
        <p:nvPicPr>
          <p:cNvPr id="2056" name="Picture 8"/>
          <p:cNvPicPr>
            <a:picLocks noChangeAspect="1" noChangeArrowheads="1"/>
          </p:cNvPicPr>
          <p:nvPr/>
        </p:nvPicPr>
        <p:blipFill>
          <a:blip r:embed="rId3" cstate="print"/>
          <a:srcRect/>
          <a:stretch>
            <a:fillRect/>
          </a:stretch>
        </p:blipFill>
        <p:spPr bwMode="auto">
          <a:xfrm>
            <a:off x="5652120" y="3681743"/>
            <a:ext cx="3456384" cy="3059625"/>
          </a:xfrm>
          <a:prstGeom prst="rect">
            <a:avLst/>
          </a:prstGeom>
          <a:noFill/>
          <a:ln w="9525">
            <a:noFill/>
            <a:miter lim="800000"/>
            <a:headEnd/>
            <a:tailEnd/>
          </a:ln>
        </p:spPr>
      </p:pic>
      <p:sp useBgFill="1">
        <p:nvSpPr>
          <p:cNvPr id="36" name="35 Rectángulo"/>
          <p:cNvSpPr/>
          <p:nvPr/>
        </p:nvSpPr>
        <p:spPr>
          <a:xfrm>
            <a:off x="3995936" y="2132856"/>
            <a:ext cx="507605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 </a:t>
            </a:r>
          </a:p>
          <a:p>
            <a:pPr algn="ctr"/>
            <a:r>
              <a:rPr lang="en-US" sz="1600" dirty="0" smtClean="0">
                <a:solidFill>
                  <a:srgbClr val="FF0000"/>
                </a:solidFill>
              </a:rPr>
              <a:t>[ 1 ]. Apart from simulation time, the large triangle count increases the rendering time and the cost significantly </a:t>
            </a:r>
            <a:r>
              <a:rPr lang="en-US" sz="1600" dirty="0" smtClean="0">
                <a:solidFill>
                  <a:schemeClr val="tx1"/>
                </a:solidFill>
              </a:rPr>
              <a:t>…</a:t>
            </a:r>
          </a:p>
          <a:p>
            <a:pPr algn="ctr"/>
            <a:r>
              <a:rPr lang="en-US" dirty="0" smtClean="0"/>
              <a:t>to entering the animation loop</a:t>
            </a:r>
            <a:endParaRPr lang="es-ES" dirty="0"/>
          </a:p>
        </p:txBody>
      </p:sp>
      <p:sp>
        <p:nvSpPr>
          <p:cNvPr id="48" name="47 Rectángulo"/>
          <p:cNvSpPr/>
          <p:nvPr/>
        </p:nvSpPr>
        <p:spPr>
          <a:xfrm>
            <a:off x="7812360" y="1628800"/>
            <a:ext cx="1224136" cy="216024"/>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CRITICISM</a:t>
            </a:r>
            <a:endParaRPr lang="es-ES" dirty="0">
              <a:solidFill>
                <a:schemeClr val="tx1"/>
              </a:solidFill>
            </a:endParaRPr>
          </a:p>
        </p:txBody>
      </p:sp>
      <p:sp>
        <p:nvSpPr>
          <p:cNvPr id="53" name="52 Rectángulo"/>
          <p:cNvSpPr/>
          <p:nvPr/>
        </p:nvSpPr>
        <p:spPr>
          <a:xfrm>
            <a:off x="6588224" y="3501008"/>
            <a:ext cx="2339752" cy="216024"/>
          </a:xfrm>
          <a:prstGeom prst="rect">
            <a:avLst/>
          </a:prstGeom>
          <a:solidFill>
            <a:srgbClr val="92D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USE / </a:t>
            </a:r>
            <a:r>
              <a:rPr lang="es-ES" dirty="0" err="1" smtClean="0">
                <a:solidFill>
                  <a:schemeClr val="tx1"/>
                </a:solidFill>
              </a:rPr>
              <a:t>METHOD</a:t>
            </a:r>
            <a:r>
              <a:rPr lang="es-ES" dirty="0" smtClean="0">
                <a:solidFill>
                  <a:schemeClr val="tx1"/>
                </a:solidFill>
              </a:rPr>
              <a:t> / </a:t>
            </a:r>
            <a:r>
              <a:rPr lang="es-ES" dirty="0" err="1" smtClean="0">
                <a:solidFill>
                  <a:schemeClr val="tx1"/>
                </a:solidFill>
              </a:rPr>
              <a:t>TOOL</a:t>
            </a:r>
            <a:endParaRPr lang="es-ES" dirty="0">
              <a:solidFill>
                <a:schemeClr val="tx1"/>
              </a:solidFill>
            </a:endParaRPr>
          </a:p>
        </p:txBody>
      </p:sp>
      <p:sp useBgFill="1">
        <p:nvSpPr>
          <p:cNvPr id="38" name="37 Rectángulo"/>
          <p:cNvSpPr/>
          <p:nvPr/>
        </p:nvSpPr>
        <p:spPr>
          <a:xfrm>
            <a:off x="3995936" y="2924944"/>
            <a:ext cx="507605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B050"/>
                </a:solidFill>
              </a:rPr>
              <a:t>For numerical integration, we used the CG method proposed by </a:t>
            </a:r>
            <a:r>
              <a:rPr lang="en-US" sz="1600" dirty="0" err="1" smtClean="0">
                <a:solidFill>
                  <a:srgbClr val="00B050"/>
                </a:solidFill>
              </a:rPr>
              <a:t>Baraff</a:t>
            </a:r>
            <a:r>
              <a:rPr lang="en-US" sz="1600" dirty="0" smtClean="0">
                <a:solidFill>
                  <a:srgbClr val="00B050"/>
                </a:solidFill>
              </a:rPr>
              <a:t> [ 3 ].</a:t>
            </a:r>
            <a:r>
              <a:rPr lang="en-US" sz="1600" dirty="0" smtClean="0"/>
              <a:t>e cost </a:t>
            </a:r>
            <a:r>
              <a:rPr lang="en-US" dirty="0" smtClean="0"/>
              <a:t>significantly</a:t>
            </a:r>
            <a:endParaRPr lang="es-ES" dirty="0"/>
          </a:p>
        </p:txBody>
      </p:sp>
      <p:cxnSp>
        <p:nvCxnSpPr>
          <p:cNvPr id="45" name="44 Conector recto de flecha"/>
          <p:cNvCxnSpPr>
            <a:stCxn id="48" idx="2"/>
          </p:cNvCxnSpPr>
          <p:nvPr/>
        </p:nvCxnSpPr>
        <p:spPr>
          <a:xfrm flipH="1">
            <a:off x="8316416" y="1844824"/>
            <a:ext cx="108012" cy="28803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46 Conector recto de flecha"/>
          <p:cNvCxnSpPr>
            <a:stCxn id="53" idx="1"/>
          </p:cNvCxnSpPr>
          <p:nvPr/>
        </p:nvCxnSpPr>
        <p:spPr>
          <a:xfrm flipH="1" flipV="1">
            <a:off x="5652120" y="3501008"/>
            <a:ext cx="936104" cy="108012"/>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0" name="39 CuadroTexto"/>
          <p:cNvSpPr txBox="1"/>
          <p:nvPr/>
        </p:nvSpPr>
        <p:spPr>
          <a:xfrm>
            <a:off x="2915816" y="6334780"/>
            <a:ext cx="2699792" cy="523220"/>
          </a:xfrm>
          <a:prstGeom prst="rect">
            <a:avLst/>
          </a:prstGeom>
          <a:noFill/>
        </p:spPr>
        <p:txBody>
          <a:bodyPr wrap="square" rtlCol="0">
            <a:spAutoFit/>
          </a:bodyPr>
          <a:lstStyle/>
          <a:p>
            <a:r>
              <a:rPr lang="es-ES" sz="1400" i="1" dirty="0" smtClean="0">
                <a:latin typeface="Times New Roman" pitchFamily="18" charset="0"/>
                <a:cs typeface="Times New Roman" pitchFamily="18" charset="0"/>
              </a:rPr>
              <a:t>(</a:t>
            </a:r>
            <a:r>
              <a:rPr lang="es-ES" sz="1400" i="1" dirty="0" err="1" smtClean="0">
                <a:latin typeface="Times New Roman" pitchFamily="18" charset="0"/>
                <a:cs typeface="Times New Roman" pitchFamily="18" charset="0"/>
              </a:rPr>
              <a:t>Ronzano</a:t>
            </a:r>
            <a:r>
              <a:rPr lang="es-ES" sz="1400" i="1" dirty="0" smtClean="0">
                <a:latin typeface="Times New Roman" pitchFamily="18" charset="0"/>
                <a:cs typeface="Times New Roman" pitchFamily="18" charset="0"/>
              </a:rPr>
              <a:t> &amp; </a:t>
            </a:r>
            <a:r>
              <a:rPr lang="es-ES" sz="1400" i="1" dirty="0" err="1" smtClean="0">
                <a:latin typeface="Times New Roman" pitchFamily="18" charset="0"/>
                <a:cs typeface="Times New Roman" pitchFamily="18" charset="0"/>
              </a:rPr>
              <a:t>Saggion</a:t>
            </a:r>
            <a:r>
              <a:rPr lang="es-ES" sz="1400" i="1" dirty="0" smtClean="0">
                <a:latin typeface="Times New Roman" pitchFamily="18" charset="0"/>
                <a:cs typeface="Times New Roman" pitchFamily="18" charset="0"/>
              </a:rPr>
              <a:t>, 2015)  </a:t>
            </a:r>
            <a:r>
              <a:rPr lang="es-ES" sz="1400" i="1" dirty="0" err="1" smtClean="0">
                <a:latin typeface="Times New Roman" pitchFamily="18" charset="0"/>
                <a:cs typeface="Times New Roman" pitchFamily="18" charset="0"/>
              </a:rPr>
              <a:t>Discovery</a:t>
            </a:r>
            <a:r>
              <a:rPr lang="es-ES" sz="1400" i="1" dirty="0" smtClean="0">
                <a:latin typeface="Times New Roman" pitchFamily="18" charset="0"/>
                <a:cs typeface="Times New Roman" pitchFamily="18" charset="0"/>
              </a:rPr>
              <a:t> </a:t>
            </a:r>
            <a:r>
              <a:rPr lang="es-ES" sz="1400" i="1" dirty="0" err="1" smtClean="0">
                <a:latin typeface="Times New Roman" pitchFamily="18" charset="0"/>
                <a:cs typeface="Times New Roman" pitchFamily="18" charset="0"/>
              </a:rPr>
              <a:t>Science</a:t>
            </a:r>
            <a:endParaRPr lang="es-ES" sz="1400"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srcRect/>
          <a:stretch>
            <a:fillRect/>
          </a:stretch>
        </p:blipFill>
        <p:spPr bwMode="auto">
          <a:xfrm>
            <a:off x="3707904" y="404664"/>
            <a:ext cx="4128776" cy="4652512"/>
          </a:xfrm>
          <a:prstGeom prst="rect">
            <a:avLst/>
          </a:prstGeom>
          <a:noFill/>
          <a:ln w="9525">
            <a:noFill/>
            <a:miter lim="800000"/>
            <a:headEnd/>
            <a:tailEnd/>
          </a:ln>
        </p:spPr>
      </p:pic>
      <p:sp>
        <p:nvSpPr>
          <p:cNvPr id="14" name="13 Rectángulo redondeado"/>
          <p:cNvSpPr/>
          <p:nvPr/>
        </p:nvSpPr>
        <p:spPr>
          <a:xfrm rot="5400000">
            <a:off x="1661318" y="579046"/>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400" b="1" dirty="0" err="1" smtClean="0"/>
              <a:t>CITATION</a:t>
            </a:r>
            <a:r>
              <a:rPr lang="es-ES" sz="1400" b="1" dirty="0" smtClean="0"/>
              <a:t> </a:t>
            </a:r>
            <a:r>
              <a:rPr lang="es-ES" sz="1400" b="1" dirty="0" err="1" smtClean="0"/>
              <a:t>ENRICHMENT</a:t>
            </a:r>
            <a:endParaRPr lang="es-ES" sz="1400" b="1" dirty="0"/>
          </a:p>
        </p:txBody>
      </p:sp>
      <p:sp>
        <p:nvSpPr>
          <p:cNvPr id="15" name="14 Rectángulo redondeado"/>
          <p:cNvSpPr/>
          <p:nvPr/>
        </p:nvSpPr>
        <p:spPr>
          <a:xfrm rot="5400000">
            <a:off x="1661319" y="-933121"/>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PFD</a:t>
            </a:r>
            <a:r>
              <a:rPr lang="es-ES" sz="1600" b="1" dirty="0" smtClean="0"/>
              <a:t>/XML </a:t>
            </a:r>
            <a:r>
              <a:rPr lang="es-ES" sz="1600" b="1" dirty="0" err="1" smtClean="0"/>
              <a:t>IMPORTER</a:t>
            </a:r>
            <a:endParaRPr lang="es-ES" sz="1600" b="1" dirty="0"/>
          </a:p>
        </p:txBody>
      </p:sp>
      <p:sp>
        <p:nvSpPr>
          <p:cNvPr id="16" name="15 Rectángulo redondeado"/>
          <p:cNvSpPr/>
          <p:nvPr/>
        </p:nvSpPr>
        <p:spPr>
          <a:xfrm rot="5400000">
            <a:off x="1661319" y="-429066"/>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smtClean="0"/>
              <a:t>WORD &amp; </a:t>
            </a:r>
            <a:r>
              <a:rPr lang="es-ES" sz="1600" b="1" dirty="0" err="1" smtClean="0"/>
              <a:t>SENTENCE</a:t>
            </a:r>
            <a:r>
              <a:rPr lang="es-ES" sz="1600" b="1" dirty="0" smtClean="0"/>
              <a:t> </a:t>
            </a:r>
            <a:r>
              <a:rPr lang="es-ES" sz="1600" b="1" dirty="0" err="1" smtClean="0"/>
              <a:t>IDENTIFICATION</a:t>
            </a:r>
            <a:endParaRPr lang="es-ES" sz="1600" b="1" dirty="0"/>
          </a:p>
        </p:txBody>
      </p:sp>
      <p:sp>
        <p:nvSpPr>
          <p:cNvPr id="17" name="16 Rectángulo redondeado"/>
          <p:cNvSpPr/>
          <p:nvPr/>
        </p:nvSpPr>
        <p:spPr>
          <a:xfrm rot="5400000">
            <a:off x="1661319" y="74990"/>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IDENTIFY</a:t>
            </a:r>
            <a:r>
              <a:rPr lang="es-ES" sz="1600" b="1" dirty="0" smtClean="0"/>
              <a:t> &amp; LINK </a:t>
            </a:r>
            <a:r>
              <a:rPr lang="es-ES" sz="1600" b="1" dirty="0" err="1" smtClean="0"/>
              <a:t>CITATIONS</a:t>
            </a:r>
            <a:endParaRPr lang="es-ES" sz="1600" b="1" dirty="0"/>
          </a:p>
        </p:txBody>
      </p:sp>
      <p:sp>
        <p:nvSpPr>
          <p:cNvPr id="18" name="17 Rectángulo redondeado"/>
          <p:cNvSpPr/>
          <p:nvPr/>
        </p:nvSpPr>
        <p:spPr>
          <a:xfrm rot="5400000">
            <a:off x="1708312" y="1036108"/>
            <a:ext cx="288032" cy="3489642"/>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PARSING</a:t>
            </a:r>
            <a:endParaRPr lang="es-ES" sz="1600" b="1" dirty="0"/>
          </a:p>
        </p:txBody>
      </p:sp>
      <p:sp>
        <p:nvSpPr>
          <p:cNvPr id="19" name="18 Rectángulo redondeado"/>
          <p:cNvSpPr/>
          <p:nvPr/>
        </p:nvSpPr>
        <p:spPr>
          <a:xfrm rot="5400000">
            <a:off x="1688939" y="2528899"/>
            <a:ext cx="360042" cy="3456388"/>
          </a:xfrm>
          <a:prstGeom prst="roundRect">
            <a:avLst/>
          </a:prstGeom>
          <a:solidFill>
            <a:srgbClr val="00B0F0">
              <a:alpha val="50000"/>
            </a:srgbClr>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RHETORICAL</a:t>
            </a:r>
            <a:r>
              <a:rPr lang="es-ES" sz="1600" b="1" dirty="0" smtClean="0"/>
              <a:t> </a:t>
            </a:r>
            <a:r>
              <a:rPr lang="es-ES" sz="1600" b="1" dirty="0" err="1" smtClean="0"/>
              <a:t>ANNOTATION</a:t>
            </a:r>
            <a:endParaRPr lang="es-ES" sz="1600" b="1" dirty="0"/>
          </a:p>
        </p:txBody>
      </p:sp>
      <p:sp>
        <p:nvSpPr>
          <p:cNvPr id="20" name="19 Rectángulo redondeado"/>
          <p:cNvSpPr/>
          <p:nvPr/>
        </p:nvSpPr>
        <p:spPr>
          <a:xfrm rot="5400000">
            <a:off x="1688937" y="3392997"/>
            <a:ext cx="360041" cy="3456384"/>
          </a:xfrm>
          <a:prstGeom prst="roundRect">
            <a:avLst/>
          </a:prstGeom>
          <a:solidFill>
            <a:srgbClr val="00B0F0">
              <a:alpha val="50000"/>
            </a:srgbClr>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INFORMATION</a:t>
            </a:r>
            <a:r>
              <a:rPr lang="es-ES" sz="1600" b="1" dirty="0" smtClean="0"/>
              <a:t> </a:t>
            </a:r>
            <a:r>
              <a:rPr lang="es-ES" sz="1600" b="1" dirty="0" err="1" smtClean="0"/>
              <a:t>EXTRACTION</a:t>
            </a:r>
            <a:endParaRPr lang="es-ES" sz="1600" b="1" dirty="0"/>
          </a:p>
        </p:txBody>
      </p:sp>
      <p:sp>
        <p:nvSpPr>
          <p:cNvPr id="21" name="20 Rectángulo redondeado"/>
          <p:cNvSpPr/>
          <p:nvPr/>
        </p:nvSpPr>
        <p:spPr>
          <a:xfrm rot="5400000">
            <a:off x="1694576" y="3869429"/>
            <a:ext cx="382025" cy="3489645"/>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SUMMARIZATION</a:t>
            </a:r>
            <a:endParaRPr lang="es-ES" sz="1600" b="1" dirty="0"/>
          </a:p>
        </p:txBody>
      </p:sp>
      <p:sp>
        <p:nvSpPr>
          <p:cNvPr id="22" name="21 Rectángulo redondeado"/>
          <p:cNvSpPr/>
          <p:nvPr/>
        </p:nvSpPr>
        <p:spPr>
          <a:xfrm rot="5400000">
            <a:off x="1661314" y="1587159"/>
            <a:ext cx="382026"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COREFERENCE</a:t>
            </a:r>
            <a:r>
              <a:rPr lang="es-ES" sz="1600" b="1" dirty="0" smtClean="0"/>
              <a:t> </a:t>
            </a:r>
            <a:r>
              <a:rPr lang="es-ES" sz="1600" b="1" dirty="0" err="1" smtClean="0"/>
              <a:t>RESOLUTION</a:t>
            </a:r>
            <a:endParaRPr lang="es-ES" sz="1600" b="1" dirty="0"/>
          </a:p>
        </p:txBody>
      </p:sp>
      <p:sp>
        <p:nvSpPr>
          <p:cNvPr id="23" name="22 Rectángulo redondeado"/>
          <p:cNvSpPr/>
          <p:nvPr/>
        </p:nvSpPr>
        <p:spPr>
          <a:xfrm rot="5400000">
            <a:off x="1703342" y="2082447"/>
            <a:ext cx="332735" cy="3457889"/>
          </a:xfrm>
          <a:prstGeom prst="roundRect">
            <a:avLst/>
          </a:prstGeom>
          <a:solidFill>
            <a:srgbClr val="00B0F0">
              <a:alpha val="50000"/>
            </a:srgbClr>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CAUSALITY</a:t>
            </a:r>
            <a:r>
              <a:rPr lang="es-ES" sz="1600" b="1" dirty="0" smtClean="0"/>
              <a:t> </a:t>
            </a:r>
            <a:r>
              <a:rPr lang="es-ES" sz="1600" b="1" dirty="0" err="1" smtClean="0"/>
              <a:t>IDENTIFICATION</a:t>
            </a:r>
            <a:endParaRPr lang="es-ES" sz="1600" b="1" dirty="0"/>
          </a:p>
        </p:txBody>
      </p:sp>
      <p:sp>
        <p:nvSpPr>
          <p:cNvPr id="24" name="23 Rectángulo redondeado"/>
          <p:cNvSpPr/>
          <p:nvPr/>
        </p:nvSpPr>
        <p:spPr>
          <a:xfrm rot="5400000">
            <a:off x="1688939" y="2960945"/>
            <a:ext cx="360042" cy="3456388"/>
          </a:xfrm>
          <a:prstGeom prst="roundRect">
            <a:avLst/>
          </a:prstGeom>
          <a:solidFill>
            <a:srgbClr val="00B0F0">
              <a:alpha val="50000"/>
            </a:srgbClr>
          </a:solidFill>
          <a:ln w="38100">
            <a:solidFill>
              <a:schemeClr val="accent1"/>
            </a:solidFill>
            <a:prstDash val="sysDash"/>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CITATION</a:t>
            </a:r>
            <a:r>
              <a:rPr lang="es-ES" sz="1600" b="1" dirty="0" smtClean="0"/>
              <a:t> </a:t>
            </a:r>
            <a:r>
              <a:rPr lang="es-ES" sz="1600" b="1" dirty="0" err="1" smtClean="0"/>
              <a:t>PURPOSE</a:t>
            </a:r>
            <a:endParaRPr lang="es-ES" sz="1600" b="1" dirty="0"/>
          </a:p>
        </p:txBody>
      </p:sp>
      <p:sp>
        <p:nvSpPr>
          <p:cNvPr id="25" name="24 Flecha abajo"/>
          <p:cNvSpPr/>
          <p:nvPr/>
        </p:nvSpPr>
        <p:spPr>
          <a:xfrm>
            <a:off x="1580926" y="98072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25 Flecha abajo"/>
          <p:cNvSpPr/>
          <p:nvPr/>
        </p:nvSpPr>
        <p:spPr>
          <a:xfrm>
            <a:off x="1580926" y="148478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Flecha abajo"/>
          <p:cNvSpPr/>
          <p:nvPr/>
        </p:nvSpPr>
        <p:spPr>
          <a:xfrm>
            <a:off x="1580926" y="1988840"/>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Flecha abajo"/>
          <p:cNvSpPr/>
          <p:nvPr/>
        </p:nvSpPr>
        <p:spPr>
          <a:xfrm>
            <a:off x="1580926" y="249289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28 Flecha abajo"/>
          <p:cNvSpPr/>
          <p:nvPr/>
        </p:nvSpPr>
        <p:spPr>
          <a:xfrm>
            <a:off x="1580926" y="29969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29 Flecha abajo"/>
          <p:cNvSpPr/>
          <p:nvPr/>
        </p:nvSpPr>
        <p:spPr>
          <a:xfrm>
            <a:off x="1580926" y="35010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30 Flecha abajo"/>
          <p:cNvSpPr/>
          <p:nvPr/>
        </p:nvSpPr>
        <p:spPr>
          <a:xfrm>
            <a:off x="1580926" y="393305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Flecha abajo"/>
          <p:cNvSpPr/>
          <p:nvPr/>
        </p:nvSpPr>
        <p:spPr>
          <a:xfrm>
            <a:off x="1580926" y="436510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32 Flecha abajo"/>
          <p:cNvSpPr/>
          <p:nvPr/>
        </p:nvSpPr>
        <p:spPr>
          <a:xfrm>
            <a:off x="1580926" y="47971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33 Flecha abajo"/>
          <p:cNvSpPr/>
          <p:nvPr/>
        </p:nvSpPr>
        <p:spPr>
          <a:xfrm>
            <a:off x="1580926" y="53012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34 CuadroTexto"/>
          <p:cNvSpPr txBox="1"/>
          <p:nvPr/>
        </p:nvSpPr>
        <p:spPr>
          <a:xfrm>
            <a:off x="0" y="0"/>
            <a:ext cx="4788024" cy="461665"/>
          </a:xfrm>
          <a:prstGeom prst="rect">
            <a:avLst/>
          </a:prstGeom>
          <a:noFill/>
        </p:spPr>
        <p:txBody>
          <a:bodyPr wrap="square" rtlCol="0">
            <a:spAutoFit/>
          </a:bodyPr>
          <a:lstStyle/>
          <a:p>
            <a:r>
              <a:rPr lang="en-GB" sz="2400" b="1" dirty="0" smtClean="0"/>
              <a:t>Deep Analysis of Scientific Papers</a:t>
            </a:r>
            <a:endParaRPr lang="en-GB" sz="2400" b="1" dirty="0"/>
          </a:p>
        </p:txBody>
      </p:sp>
      <p:pic>
        <p:nvPicPr>
          <p:cNvPr id="2056" name="Picture 8"/>
          <p:cNvPicPr>
            <a:picLocks noChangeAspect="1" noChangeArrowheads="1"/>
          </p:cNvPicPr>
          <p:nvPr/>
        </p:nvPicPr>
        <p:blipFill>
          <a:blip r:embed="rId3" cstate="print"/>
          <a:srcRect/>
          <a:stretch>
            <a:fillRect/>
          </a:stretch>
        </p:blipFill>
        <p:spPr bwMode="auto">
          <a:xfrm>
            <a:off x="5652120" y="3681743"/>
            <a:ext cx="3456384" cy="3059625"/>
          </a:xfrm>
          <a:prstGeom prst="rect">
            <a:avLst/>
          </a:prstGeom>
          <a:noFill/>
          <a:ln w="9525">
            <a:noFill/>
            <a:miter lim="800000"/>
            <a:headEnd/>
            <a:tailEnd/>
          </a:ln>
        </p:spPr>
      </p:pic>
      <p:sp>
        <p:nvSpPr>
          <p:cNvPr id="43" name="42 Rectángulo"/>
          <p:cNvSpPr/>
          <p:nvPr/>
        </p:nvSpPr>
        <p:spPr>
          <a:xfrm>
            <a:off x="5220072" y="1916832"/>
            <a:ext cx="1224136" cy="2160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PAPER</a:t>
            </a:r>
            <a:endParaRPr lang="es-ES" dirty="0">
              <a:solidFill>
                <a:schemeClr val="tx1"/>
              </a:solidFill>
            </a:endParaRPr>
          </a:p>
        </p:txBody>
      </p:sp>
      <p:sp>
        <p:nvSpPr>
          <p:cNvPr id="44" name="43 Rectángulo"/>
          <p:cNvSpPr/>
          <p:nvPr/>
        </p:nvSpPr>
        <p:spPr>
          <a:xfrm>
            <a:off x="5364088" y="3212976"/>
            <a:ext cx="1043608" cy="2160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METHOD</a:t>
            </a:r>
            <a:endParaRPr lang="es-ES" dirty="0">
              <a:solidFill>
                <a:schemeClr val="tx1"/>
              </a:solidFill>
            </a:endParaRPr>
          </a:p>
        </p:txBody>
      </p:sp>
      <p:sp>
        <p:nvSpPr>
          <p:cNvPr id="49" name="48 Elipse"/>
          <p:cNvSpPr/>
          <p:nvPr/>
        </p:nvSpPr>
        <p:spPr>
          <a:xfrm>
            <a:off x="5220072" y="2564904"/>
            <a:ext cx="165618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PRESENT</a:t>
            </a:r>
            <a:endParaRPr lang="es-ES" dirty="0">
              <a:solidFill>
                <a:schemeClr val="tx1"/>
              </a:solidFill>
            </a:endParaRPr>
          </a:p>
        </p:txBody>
      </p:sp>
      <p:sp>
        <p:nvSpPr>
          <p:cNvPr id="50" name="49 Elipse"/>
          <p:cNvSpPr/>
          <p:nvPr/>
        </p:nvSpPr>
        <p:spPr>
          <a:xfrm>
            <a:off x="7020272" y="3356992"/>
            <a:ext cx="165618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SIMULATE</a:t>
            </a:r>
            <a:endParaRPr lang="es-ES" dirty="0">
              <a:solidFill>
                <a:schemeClr val="tx1"/>
              </a:solidFill>
            </a:endParaRPr>
          </a:p>
        </p:txBody>
      </p:sp>
      <p:sp>
        <p:nvSpPr>
          <p:cNvPr id="51" name="50 Rectángulo"/>
          <p:cNvSpPr/>
          <p:nvPr/>
        </p:nvSpPr>
        <p:spPr>
          <a:xfrm>
            <a:off x="7668344" y="2492896"/>
            <a:ext cx="1224136"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err="1" smtClean="0">
                <a:solidFill>
                  <a:schemeClr val="tx1"/>
                </a:solidFill>
              </a:rPr>
              <a:t>REALISTIC</a:t>
            </a:r>
            <a:r>
              <a:rPr lang="es-ES" sz="1600" dirty="0" smtClean="0">
                <a:solidFill>
                  <a:schemeClr val="tx1"/>
                </a:solidFill>
              </a:rPr>
              <a:t> </a:t>
            </a:r>
            <a:r>
              <a:rPr lang="es-ES" sz="1600" dirty="0" err="1" smtClean="0">
                <a:solidFill>
                  <a:schemeClr val="tx1"/>
                </a:solidFill>
              </a:rPr>
              <a:t>WRINKLES</a:t>
            </a:r>
            <a:endParaRPr lang="es-ES" sz="1600" dirty="0">
              <a:solidFill>
                <a:schemeClr val="tx1"/>
              </a:solidFill>
            </a:endParaRPr>
          </a:p>
        </p:txBody>
      </p:sp>
      <p:cxnSp>
        <p:nvCxnSpPr>
          <p:cNvPr id="54" name="53 Conector recto de flecha"/>
          <p:cNvCxnSpPr>
            <a:stCxn id="43" idx="2"/>
            <a:endCxn id="49" idx="0"/>
          </p:cNvCxnSpPr>
          <p:nvPr/>
        </p:nvCxnSpPr>
        <p:spPr>
          <a:xfrm>
            <a:off x="5832140" y="2132856"/>
            <a:ext cx="216024" cy="43204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6" name="55 Conector recto de flecha"/>
          <p:cNvCxnSpPr/>
          <p:nvPr/>
        </p:nvCxnSpPr>
        <p:spPr>
          <a:xfrm flipH="1">
            <a:off x="5885892" y="2780928"/>
            <a:ext cx="90264" cy="50405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8" name="57 Conector recto de flecha"/>
          <p:cNvCxnSpPr/>
          <p:nvPr/>
        </p:nvCxnSpPr>
        <p:spPr>
          <a:xfrm>
            <a:off x="6407696" y="3392996"/>
            <a:ext cx="540568" cy="3600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0" name="59 Conector recto de flecha"/>
          <p:cNvCxnSpPr>
            <a:stCxn id="50" idx="0"/>
          </p:cNvCxnSpPr>
          <p:nvPr/>
        </p:nvCxnSpPr>
        <p:spPr>
          <a:xfrm flipV="1">
            <a:off x="7848364" y="2996952"/>
            <a:ext cx="324036" cy="36004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6" name="35 CuadroTexto"/>
          <p:cNvSpPr txBox="1"/>
          <p:nvPr/>
        </p:nvSpPr>
        <p:spPr>
          <a:xfrm>
            <a:off x="2915816" y="6334780"/>
            <a:ext cx="2699792" cy="523220"/>
          </a:xfrm>
          <a:prstGeom prst="rect">
            <a:avLst/>
          </a:prstGeom>
          <a:noFill/>
        </p:spPr>
        <p:txBody>
          <a:bodyPr wrap="square" rtlCol="0">
            <a:spAutoFit/>
          </a:bodyPr>
          <a:lstStyle/>
          <a:p>
            <a:r>
              <a:rPr lang="es-ES" sz="1400" i="1" dirty="0" smtClean="0">
                <a:latin typeface="Times New Roman" pitchFamily="18" charset="0"/>
                <a:cs typeface="Times New Roman" pitchFamily="18" charset="0"/>
              </a:rPr>
              <a:t>(</a:t>
            </a:r>
            <a:r>
              <a:rPr lang="es-ES" sz="1400" i="1" dirty="0" err="1" smtClean="0">
                <a:latin typeface="Times New Roman" pitchFamily="18" charset="0"/>
                <a:cs typeface="Times New Roman" pitchFamily="18" charset="0"/>
              </a:rPr>
              <a:t>Ronzano</a:t>
            </a:r>
            <a:r>
              <a:rPr lang="es-ES" sz="1400" i="1" dirty="0" smtClean="0">
                <a:latin typeface="Times New Roman" pitchFamily="18" charset="0"/>
                <a:cs typeface="Times New Roman" pitchFamily="18" charset="0"/>
              </a:rPr>
              <a:t> &amp; </a:t>
            </a:r>
            <a:r>
              <a:rPr lang="es-ES" sz="1400" i="1" dirty="0" err="1" smtClean="0">
                <a:latin typeface="Times New Roman" pitchFamily="18" charset="0"/>
                <a:cs typeface="Times New Roman" pitchFamily="18" charset="0"/>
              </a:rPr>
              <a:t>Saggion</a:t>
            </a:r>
            <a:r>
              <a:rPr lang="es-ES" sz="1400" i="1" dirty="0" smtClean="0">
                <a:latin typeface="Times New Roman" pitchFamily="18" charset="0"/>
                <a:cs typeface="Times New Roman" pitchFamily="18" charset="0"/>
              </a:rPr>
              <a:t>, 2015)  </a:t>
            </a:r>
            <a:r>
              <a:rPr lang="es-ES" sz="1400" i="1" dirty="0" err="1" smtClean="0">
                <a:latin typeface="Times New Roman" pitchFamily="18" charset="0"/>
                <a:cs typeface="Times New Roman" pitchFamily="18" charset="0"/>
              </a:rPr>
              <a:t>Discovery</a:t>
            </a:r>
            <a:r>
              <a:rPr lang="es-ES" sz="1400" i="1" dirty="0" smtClean="0">
                <a:latin typeface="Times New Roman" pitchFamily="18" charset="0"/>
                <a:cs typeface="Times New Roman" pitchFamily="18" charset="0"/>
              </a:rPr>
              <a:t> </a:t>
            </a:r>
            <a:r>
              <a:rPr lang="es-ES" sz="1400" i="1" dirty="0" err="1" smtClean="0">
                <a:latin typeface="Times New Roman" pitchFamily="18" charset="0"/>
                <a:cs typeface="Times New Roman" pitchFamily="18" charset="0"/>
              </a:rPr>
              <a:t>Science</a:t>
            </a:r>
            <a:endParaRPr lang="es-ES" sz="1400"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srcRect/>
          <a:stretch>
            <a:fillRect/>
          </a:stretch>
        </p:blipFill>
        <p:spPr bwMode="auto">
          <a:xfrm>
            <a:off x="3707904" y="404664"/>
            <a:ext cx="4128776" cy="4652512"/>
          </a:xfrm>
          <a:prstGeom prst="rect">
            <a:avLst/>
          </a:prstGeom>
          <a:noFill/>
          <a:ln w="9525">
            <a:noFill/>
            <a:miter lim="800000"/>
            <a:headEnd/>
            <a:tailEnd/>
          </a:ln>
        </p:spPr>
      </p:pic>
      <p:sp>
        <p:nvSpPr>
          <p:cNvPr id="14" name="13 Rectángulo redondeado"/>
          <p:cNvSpPr/>
          <p:nvPr/>
        </p:nvSpPr>
        <p:spPr>
          <a:xfrm rot="5400000">
            <a:off x="1661318" y="579046"/>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400" b="1" dirty="0" err="1" smtClean="0"/>
              <a:t>CITATION</a:t>
            </a:r>
            <a:r>
              <a:rPr lang="es-ES" sz="1400" b="1" dirty="0" smtClean="0"/>
              <a:t> </a:t>
            </a:r>
            <a:r>
              <a:rPr lang="es-ES" sz="1400" b="1" dirty="0" err="1" smtClean="0"/>
              <a:t>ENRICHMENT</a:t>
            </a:r>
            <a:endParaRPr lang="es-ES" sz="1400" b="1" dirty="0"/>
          </a:p>
        </p:txBody>
      </p:sp>
      <p:sp>
        <p:nvSpPr>
          <p:cNvPr id="15" name="14 Rectángulo redondeado"/>
          <p:cNvSpPr/>
          <p:nvPr/>
        </p:nvSpPr>
        <p:spPr>
          <a:xfrm rot="5400000">
            <a:off x="1661319" y="-933121"/>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PFD</a:t>
            </a:r>
            <a:r>
              <a:rPr lang="es-ES" sz="1600" b="1" dirty="0" smtClean="0"/>
              <a:t>/XML </a:t>
            </a:r>
            <a:r>
              <a:rPr lang="es-ES" sz="1600" b="1" dirty="0" err="1" smtClean="0"/>
              <a:t>IMPORTER</a:t>
            </a:r>
            <a:endParaRPr lang="es-ES" sz="1600" b="1" dirty="0"/>
          </a:p>
        </p:txBody>
      </p:sp>
      <p:sp>
        <p:nvSpPr>
          <p:cNvPr id="16" name="15 Rectángulo redondeado"/>
          <p:cNvSpPr/>
          <p:nvPr/>
        </p:nvSpPr>
        <p:spPr>
          <a:xfrm rot="5400000">
            <a:off x="1661319" y="-429066"/>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smtClean="0"/>
              <a:t>WORD &amp; </a:t>
            </a:r>
            <a:r>
              <a:rPr lang="es-ES" sz="1600" b="1" dirty="0" err="1" smtClean="0"/>
              <a:t>SENTENCE</a:t>
            </a:r>
            <a:r>
              <a:rPr lang="es-ES" sz="1600" b="1" dirty="0" smtClean="0"/>
              <a:t> </a:t>
            </a:r>
            <a:r>
              <a:rPr lang="es-ES" sz="1600" b="1" dirty="0" err="1" smtClean="0"/>
              <a:t>IDENTIFICATION</a:t>
            </a:r>
            <a:endParaRPr lang="es-ES" sz="1600" b="1" dirty="0"/>
          </a:p>
        </p:txBody>
      </p:sp>
      <p:sp>
        <p:nvSpPr>
          <p:cNvPr id="17" name="16 Rectángulo redondeado"/>
          <p:cNvSpPr/>
          <p:nvPr/>
        </p:nvSpPr>
        <p:spPr>
          <a:xfrm rot="5400000">
            <a:off x="1661319" y="74990"/>
            <a:ext cx="382025"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IDENTIFY</a:t>
            </a:r>
            <a:r>
              <a:rPr lang="es-ES" sz="1600" b="1" dirty="0" smtClean="0"/>
              <a:t> &amp; LINK </a:t>
            </a:r>
            <a:r>
              <a:rPr lang="es-ES" sz="1600" b="1" dirty="0" err="1" smtClean="0"/>
              <a:t>CITATIONS</a:t>
            </a:r>
            <a:endParaRPr lang="es-ES" sz="1600" b="1" dirty="0"/>
          </a:p>
        </p:txBody>
      </p:sp>
      <p:sp>
        <p:nvSpPr>
          <p:cNvPr id="18" name="17 Rectángulo redondeado"/>
          <p:cNvSpPr/>
          <p:nvPr/>
        </p:nvSpPr>
        <p:spPr>
          <a:xfrm rot="5400000">
            <a:off x="1708312" y="1036108"/>
            <a:ext cx="288032" cy="3489642"/>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PARSING</a:t>
            </a:r>
            <a:endParaRPr lang="es-ES" sz="1600" b="1" dirty="0"/>
          </a:p>
        </p:txBody>
      </p:sp>
      <p:sp>
        <p:nvSpPr>
          <p:cNvPr id="19" name="18 Rectángulo redondeado"/>
          <p:cNvSpPr/>
          <p:nvPr/>
        </p:nvSpPr>
        <p:spPr>
          <a:xfrm rot="5400000">
            <a:off x="1688939" y="2528899"/>
            <a:ext cx="360042" cy="3456388"/>
          </a:xfrm>
          <a:prstGeom prst="roundRect">
            <a:avLst/>
          </a:prstGeom>
          <a:solidFill>
            <a:srgbClr val="00B0F0">
              <a:alpha val="50000"/>
            </a:srgbClr>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RHETORICAL</a:t>
            </a:r>
            <a:r>
              <a:rPr lang="es-ES" sz="1600" b="1" dirty="0" smtClean="0"/>
              <a:t> </a:t>
            </a:r>
            <a:r>
              <a:rPr lang="es-ES" sz="1600" b="1" dirty="0" err="1" smtClean="0"/>
              <a:t>ANNOTATION</a:t>
            </a:r>
            <a:endParaRPr lang="es-ES" sz="1600" b="1" dirty="0"/>
          </a:p>
        </p:txBody>
      </p:sp>
      <p:sp>
        <p:nvSpPr>
          <p:cNvPr id="20" name="19 Rectángulo redondeado"/>
          <p:cNvSpPr/>
          <p:nvPr/>
        </p:nvSpPr>
        <p:spPr>
          <a:xfrm rot="5400000">
            <a:off x="1688937" y="3392997"/>
            <a:ext cx="360041" cy="3456384"/>
          </a:xfrm>
          <a:prstGeom prst="roundRect">
            <a:avLst/>
          </a:prstGeom>
          <a:solidFill>
            <a:srgbClr val="00B0F0">
              <a:alpha val="50000"/>
            </a:srgbClr>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INFORMATION</a:t>
            </a:r>
            <a:r>
              <a:rPr lang="es-ES" sz="1600" b="1" dirty="0" smtClean="0"/>
              <a:t> </a:t>
            </a:r>
            <a:r>
              <a:rPr lang="es-ES" sz="1600" b="1" dirty="0" err="1" smtClean="0"/>
              <a:t>EXTRACTION</a:t>
            </a:r>
            <a:endParaRPr lang="es-ES" sz="1600" b="1" dirty="0"/>
          </a:p>
        </p:txBody>
      </p:sp>
      <p:sp>
        <p:nvSpPr>
          <p:cNvPr id="21" name="20 Rectángulo redondeado"/>
          <p:cNvSpPr/>
          <p:nvPr/>
        </p:nvSpPr>
        <p:spPr>
          <a:xfrm rot="5400000">
            <a:off x="1694576" y="3869429"/>
            <a:ext cx="382025" cy="3489645"/>
          </a:xfrm>
          <a:prstGeom prst="roundRect">
            <a:avLst/>
          </a:prstGeom>
          <a:solidFill>
            <a:srgbClr val="00B0F0">
              <a:alpha val="50000"/>
            </a:srgbClr>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SUMMARIZATION</a:t>
            </a:r>
            <a:endParaRPr lang="es-ES" sz="1600" b="1" dirty="0"/>
          </a:p>
        </p:txBody>
      </p:sp>
      <p:sp>
        <p:nvSpPr>
          <p:cNvPr id="22" name="21 Rectángulo redondeado"/>
          <p:cNvSpPr/>
          <p:nvPr/>
        </p:nvSpPr>
        <p:spPr>
          <a:xfrm rot="5400000">
            <a:off x="1661314" y="1515151"/>
            <a:ext cx="382026" cy="3489645"/>
          </a:xfrm>
          <a:prstGeom prst="roundRect">
            <a:avLst/>
          </a:prstGeom>
          <a:solidFill>
            <a:srgbClr val="00B0F0">
              <a:alpha val="50000"/>
            </a:srgbClr>
          </a:solidFill>
          <a:ln w="38100">
            <a:solidFill>
              <a:srgbClr val="0070C0"/>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COREFERENCE</a:t>
            </a:r>
            <a:r>
              <a:rPr lang="es-ES" sz="1600" b="1" dirty="0" smtClean="0"/>
              <a:t> </a:t>
            </a:r>
            <a:r>
              <a:rPr lang="es-ES" sz="1600" b="1" dirty="0" err="1" smtClean="0"/>
              <a:t>RESOLUTION</a:t>
            </a:r>
            <a:endParaRPr lang="es-ES" sz="1600" b="1" dirty="0"/>
          </a:p>
        </p:txBody>
      </p:sp>
      <p:sp>
        <p:nvSpPr>
          <p:cNvPr id="23" name="22 Rectángulo redondeado"/>
          <p:cNvSpPr/>
          <p:nvPr/>
        </p:nvSpPr>
        <p:spPr>
          <a:xfrm rot="5400000">
            <a:off x="1703342" y="2082447"/>
            <a:ext cx="332735" cy="3457889"/>
          </a:xfrm>
          <a:prstGeom prst="roundRect">
            <a:avLst/>
          </a:prstGeom>
          <a:solidFill>
            <a:srgbClr val="00B0F0">
              <a:alpha val="50000"/>
            </a:srgbClr>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CAUSALITY</a:t>
            </a:r>
            <a:r>
              <a:rPr lang="es-ES" sz="1600" b="1" dirty="0" smtClean="0"/>
              <a:t> </a:t>
            </a:r>
            <a:r>
              <a:rPr lang="es-ES" sz="1600" b="1" dirty="0" err="1" smtClean="0"/>
              <a:t>IDENTIFICATION</a:t>
            </a:r>
            <a:endParaRPr lang="es-ES" sz="1600" b="1" dirty="0"/>
          </a:p>
        </p:txBody>
      </p:sp>
      <p:sp>
        <p:nvSpPr>
          <p:cNvPr id="24" name="23 Rectángulo redondeado"/>
          <p:cNvSpPr/>
          <p:nvPr/>
        </p:nvSpPr>
        <p:spPr>
          <a:xfrm rot="5400000">
            <a:off x="1688939" y="2960945"/>
            <a:ext cx="360042" cy="3456388"/>
          </a:xfrm>
          <a:prstGeom prst="roundRect">
            <a:avLst/>
          </a:prstGeom>
          <a:solidFill>
            <a:srgbClr val="00B0F0">
              <a:alpha val="50000"/>
            </a:srgbClr>
          </a:solidFill>
          <a:ln w="38100">
            <a:solidFill>
              <a:schemeClr val="accent1"/>
            </a:solidFill>
            <a:prstDash val="sysDash"/>
          </a:ln>
        </p:spPr>
        <p:style>
          <a:lnRef idx="2">
            <a:schemeClr val="accent1"/>
          </a:lnRef>
          <a:fillRef idx="1">
            <a:schemeClr val="lt1"/>
          </a:fillRef>
          <a:effectRef idx="0">
            <a:schemeClr val="accent1"/>
          </a:effectRef>
          <a:fontRef idx="minor">
            <a:schemeClr val="dk1"/>
          </a:fontRef>
        </p:style>
        <p:txBody>
          <a:bodyPr vert="vert270" lIns="128008" tIns="64004" rIns="128008" bIns="64004" rtlCol="0" anchor="ctr"/>
          <a:lstStyle/>
          <a:p>
            <a:pPr algn="ctr"/>
            <a:r>
              <a:rPr lang="es-ES" sz="1600" b="1" dirty="0" err="1" smtClean="0"/>
              <a:t>CITATION</a:t>
            </a:r>
            <a:r>
              <a:rPr lang="es-ES" sz="1600" b="1" dirty="0" smtClean="0"/>
              <a:t> </a:t>
            </a:r>
            <a:r>
              <a:rPr lang="es-ES" sz="1600" b="1" dirty="0" err="1" smtClean="0"/>
              <a:t>PURPOSE</a:t>
            </a:r>
            <a:endParaRPr lang="es-ES" sz="1600" b="1" dirty="0"/>
          </a:p>
        </p:txBody>
      </p:sp>
      <p:sp>
        <p:nvSpPr>
          <p:cNvPr id="25" name="24 Flecha abajo"/>
          <p:cNvSpPr/>
          <p:nvPr/>
        </p:nvSpPr>
        <p:spPr>
          <a:xfrm>
            <a:off x="1580926" y="98072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25 Flecha abajo"/>
          <p:cNvSpPr/>
          <p:nvPr/>
        </p:nvSpPr>
        <p:spPr>
          <a:xfrm>
            <a:off x="1580926" y="148478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26 Flecha abajo"/>
          <p:cNvSpPr/>
          <p:nvPr/>
        </p:nvSpPr>
        <p:spPr>
          <a:xfrm>
            <a:off x="1580926" y="1988840"/>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Flecha abajo"/>
          <p:cNvSpPr/>
          <p:nvPr/>
        </p:nvSpPr>
        <p:spPr>
          <a:xfrm>
            <a:off x="1580926" y="249289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28 Flecha abajo"/>
          <p:cNvSpPr/>
          <p:nvPr/>
        </p:nvSpPr>
        <p:spPr>
          <a:xfrm>
            <a:off x="1580926" y="292494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29 Flecha abajo"/>
          <p:cNvSpPr/>
          <p:nvPr/>
        </p:nvSpPr>
        <p:spPr>
          <a:xfrm>
            <a:off x="1580926" y="35010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30 Flecha abajo"/>
          <p:cNvSpPr/>
          <p:nvPr/>
        </p:nvSpPr>
        <p:spPr>
          <a:xfrm>
            <a:off x="1580926" y="3933056"/>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Flecha abajo"/>
          <p:cNvSpPr/>
          <p:nvPr/>
        </p:nvSpPr>
        <p:spPr>
          <a:xfrm>
            <a:off x="1580926" y="4365104"/>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32 Flecha abajo"/>
          <p:cNvSpPr/>
          <p:nvPr/>
        </p:nvSpPr>
        <p:spPr>
          <a:xfrm>
            <a:off x="1580926" y="4797152"/>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33 Flecha abajo"/>
          <p:cNvSpPr/>
          <p:nvPr/>
        </p:nvSpPr>
        <p:spPr>
          <a:xfrm>
            <a:off x="1580926" y="5301208"/>
            <a:ext cx="216024" cy="14401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34 CuadroTexto"/>
          <p:cNvSpPr txBox="1"/>
          <p:nvPr/>
        </p:nvSpPr>
        <p:spPr>
          <a:xfrm>
            <a:off x="0" y="0"/>
            <a:ext cx="4788024" cy="461665"/>
          </a:xfrm>
          <a:prstGeom prst="rect">
            <a:avLst/>
          </a:prstGeom>
          <a:noFill/>
        </p:spPr>
        <p:txBody>
          <a:bodyPr wrap="square" rtlCol="0">
            <a:spAutoFit/>
          </a:bodyPr>
          <a:lstStyle/>
          <a:p>
            <a:r>
              <a:rPr lang="en-GB" sz="2400" b="1" dirty="0" smtClean="0"/>
              <a:t>Deep Analysis of Scientific Papers</a:t>
            </a:r>
            <a:endParaRPr lang="en-GB" sz="2400" b="1" dirty="0"/>
          </a:p>
        </p:txBody>
      </p:sp>
      <p:pic>
        <p:nvPicPr>
          <p:cNvPr id="2056" name="Picture 8"/>
          <p:cNvPicPr>
            <a:picLocks noChangeAspect="1" noChangeArrowheads="1"/>
          </p:cNvPicPr>
          <p:nvPr/>
        </p:nvPicPr>
        <p:blipFill>
          <a:blip r:embed="rId3" cstate="print"/>
          <a:srcRect/>
          <a:stretch>
            <a:fillRect/>
          </a:stretch>
        </p:blipFill>
        <p:spPr bwMode="auto">
          <a:xfrm>
            <a:off x="5652120" y="3681743"/>
            <a:ext cx="3456384" cy="3059625"/>
          </a:xfrm>
          <a:prstGeom prst="rect">
            <a:avLst/>
          </a:prstGeom>
          <a:noFill/>
          <a:ln w="9525">
            <a:noFill/>
            <a:miter lim="800000"/>
            <a:headEnd/>
            <a:tailEnd/>
          </a:ln>
        </p:spPr>
      </p:pic>
      <p:sp>
        <p:nvSpPr>
          <p:cNvPr id="38" name="37 Rectángulo"/>
          <p:cNvSpPr/>
          <p:nvPr/>
        </p:nvSpPr>
        <p:spPr>
          <a:xfrm>
            <a:off x="3851920" y="2204864"/>
            <a:ext cx="5292080" cy="20882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7" name="36 Rectángulo"/>
          <p:cNvSpPr/>
          <p:nvPr/>
        </p:nvSpPr>
        <p:spPr>
          <a:xfrm>
            <a:off x="4067944" y="2276872"/>
            <a:ext cx="4896544" cy="2062103"/>
          </a:xfrm>
          <a:prstGeom prst="rect">
            <a:avLst/>
          </a:prstGeom>
        </p:spPr>
        <p:txBody>
          <a:bodyPr wrap="square">
            <a:spAutoFit/>
          </a:bodyPr>
          <a:lstStyle/>
          <a:p>
            <a:r>
              <a:rPr lang="en-US" sz="1600" b="1" i="1" dirty="0" smtClean="0">
                <a:ea typeface="SimSun" pitchFamily="2" charset="-122"/>
                <a:cs typeface="Times New Roman" pitchFamily="18" charset="0"/>
              </a:rPr>
              <a:t>In this paper, we introduce a novel method called curve skeleton skinning, to overcome the persisting drawbacks of joint skeleton skinning…</a:t>
            </a:r>
          </a:p>
          <a:p>
            <a:endParaRPr lang="en-US" sz="1600" b="1" i="1" dirty="0" smtClean="0">
              <a:ea typeface="SimSun" pitchFamily="2" charset="-122"/>
              <a:cs typeface="Times New Roman" pitchFamily="18" charset="0"/>
            </a:endParaRPr>
          </a:p>
          <a:p>
            <a:r>
              <a:rPr lang="en-US" sz="1600" b="1" i="1" dirty="0" smtClean="0">
                <a:ea typeface="SimSun" pitchFamily="2" charset="-122"/>
                <a:cs typeface="Times New Roman" pitchFamily="18" charset="0"/>
              </a:rPr>
              <a:t>One of the main advantages of the curve skeleton skin deformation technique is that, the curve skeleton needs not necessarily be placed on the underlying joint skeleton.</a:t>
            </a:r>
            <a:endParaRPr lang="es-ES" sz="1600" b="1" i="1" dirty="0">
              <a:ea typeface="SimSun" pitchFamily="2" charset="-122"/>
              <a:cs typeface="Times New Roman" pitchFamily="18" charset="0"/>
            </a:endParaRPr>
          </a:p>
        </p:txBody>
      </p:sp>
      <p:sp>
        <p:nvSpPr>
          <p:cNvPr id="36" name="35 CuadroTexto"/>
          <p:cNvSpPr txBox="1"/>
          <p:nvPr/>
        </p:nvSpPr>
        <p:spPr>
          <a:xfrm>
            <a:off x="2555776" y="6237312"/>
            <a:ext cx="3168352" cy="307777"/>
          </a:xfrm>
          <a:prstGeom prst="rect">
            <a:avLst/>
          </a:prstGeom>
          <a:noFill/>
        </p:spPr>
        <p:txBody>
          <a:bodyPr wrap="square" rtlCol="0">
            <a:spAutoFit/>
          </a:bodyPr>
          <a:lstStyle/>
          <a:p>
            <a:r>
              <a:rPr lang="es-ES" sz="1400" b="1" i="1" dirty="0" smtClean="0">
                <a:latin typeface="Times New Roman" pitchFamily="18" charset="0"/>
                <a:cs typeface="Times New Roman" pitchFamily="18" charset="0"/>
              </a:rPr>
              <a:t>(Codina-</a:t>
            </a:r>
            <a:r>
              <a:rPr lang="es-ES" sz="1400" b="1" i="1" dirty="0" err="1" smtClean="0">
                <a:latin typeface="Times New Roman" pitchFamily="18" charset="0"/>
                <a:cs typeface="Times New Roman" pitchFamily="18" charset="0"/>
              </a:rPr>
              <a:t>Filbà</a:t>
            </a:r>
            <a:r>
              <a:rPr lang="es-ES" sz="1400" b="1" i="1" dirty="0" smtClean="0">
                <a:latin typeface="Times New Roman" pitchFamily="18" charset="0"/>
                <a:cs typeface="Times New Roman" pitchFamily="18" charset="0"/>
              </a:rPr>
              <a:t> et al., 2017)   </a:t>
            </a:r>
            <a:r>
              <a:rPr lang="es-ES" sz="1400" b="1" i="1" dirty="0" err="1" smtClean="0">
                <a:latin typeface="Times New Roman" pitchFamily="18" charset="0"/>
                <a:cs typeface="Times New Roman" pitchFamily="18" charset="0"/>
              </a:rPr>
              <a:t>IP&amp;M</a:t>
            </a:r>
            <a:endParaRPr lang="es-ES" sz="1400" b="1" i="1" dirty="0">
              <a:latin typeface="Times New Roman" pitchFamily="18" charset="0"/>
              <a:cs typeface="Times New Roman" pitchFamily="18" charset="0"/>
            </a:endParaRPr>
          </a:p>
        </p:txBody>
      </p:sp>
      <p:pic>
        <p:nvPicPr>
          <p:cNvPr id="39" name="Picture 5"/>
          <p:cNvPicPr>
            <a:picLocks noChangeAspect="1" noChangeArrowheads="1"/>
          </p:cNvPicPr>
          <p:nvPr/>
        </p:nvPicPr>
        <p:blipFill>
          <a:blip r:embed="rId4" cstate="print"/>
          <a:srcRect/>
          <a:stretch>
            <a:fillRect/>
          </a:stretch>
        </p:blipFill>
        <p:spPr bwMode="auto">
          <a:xfrm>
            <a:off x="3995936" y="5301208"/>
            <a:ext cx="1152128" cy="722555"/>
          </a:xfrm>
          <a:prstGeom prst="rect">
            <a:avLst/>
          </a:prstGeom>
          <a:noFill/>
          <a:ln w="9525">
            <a:noFill/>
            <a:miter lim="800000"/>
            <a:headEnd/>
            <a:tailEnd/>
          </a:ln>
        </p:spPr>
      </p:pic>
      <p:sp>
        <p:nvSpPr>
          <p:cNvPr id="41" name="40 CuadroTexto"/>
          <p:cNvSpPr txBox="1"/>
          <p:nvPr/>
        </p:nvSpPr>
        <p:spPr>
          <a:xfrm>
            <a:off x="2555776" y="6525344"/>
            <a:ext cx="3168352" cy="307777"/>
          </a:xfrm>
          <a:prstGeom prst="rect">
            <a:avLst/>
          </a:prstGeom>
          <a:noFill/>
        </p:spPr>
        <p:txBody>
          <a:bodyPr wrap="square" rtlCol="0">
            <a:spAutoFit/>
          </a:bodyPr>
          <a:lstStyle/>
          <a:p>
            <a:r>
              <a:rPr lang="es-ES" sz="1400" b="1" i="1" dirty="0" smtClean="0">
                <a:latin typeface="Times New Roman" pitchFamily="18" charset="0"/>
                <a:cs typeface="Times New Roman" pitchFamily="18" charset="0"/>
              </a:rPr>
              <a:t>(</a:t>
            </a:r>
            <a:r>
              <a:rPr lang="es-ES" sz="1400" b="1" i="1" dirty="0" err="1" smtClean="0">
                <a:latin typeface="Times New Roman" pitchFamily="18" charset="0"/>
                <a:cs typeface="Times New Roman" pitchFamily="18" charset="0"/>
              </a:rPr>
              <a:t>Saggion</a:t>
            </a:r>
            <a:r>
              <a:rPr lang="es-ES" sz="1400" b="1" i="1" dirty="0" smtClean="0">
                <a:latin typeface="Times New Roman" pitchFamily="18" charset="0"/>
                <a:cs typeface="Times New Roman" pitchFamily="18" charset="0"/>
              </a:rPr>
              <a:t> et al., 2016) </a:t>
            </a:r>
            <a:r>
              <a:rPr lang="es-ES" sz="1400" b="1" i="1" dirty="0" err="1" smtClean="0">
                <a:latin typeface="Times New Roman" pitchFamily="18" charset="0"/>
                <a:cs typeface="Times New Roman" pitchFamily="18" charset="0"/>
              </a:rPr>
              <a:t>BIRNDL@JCDL</a:t>
            </a:r>
            <a:r>
              <a:rPr lang="es-ES" sz="1400" b="1" i="1" dirty="0" smtClean="0">
                <a:latin typeface="Times New Roman" pitchFamily="18" charset="0"/>
                <a:cs typeface="Times New Roman" pitchFamily="18" charset="0"/>
              </a:rPr>
              <a:t>  </a:t>
            </a:r>
            <a:endParaRPr lang="es-ES" sz="1400" b="1"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3752"/>
            <a:ext cx="8229600" cy="1143000"/>
          </a:xfrm>
        </p:spPr>
        <p:txBody>
          <a:bodyPr>
            <a:normAutofit/>
          </a:bodyPr>
          <a:lstStyle/>
          <a:p>
            <a:r>
              <a:rPr lang="en-GB" dirty="0" smtClean="0"/>
              <a:t>Summarizing Scientific Articles</a:t>
            </a:r>
            <a:endParaRPr lang="en-GB" dirty="0"/>
          </a:p>
        </p:txBody>
      </p:sp>
      <p:sp>
        <p:nvSpPr>
          <p:cNvPr id="3" name="2 Marcador de contenido"/>
          <p:cNvSpPr>
            <a:spLocks noGrp="1"/>
          </p:cNvSpPr>
          <p:nvPr>
            <p:ph idx="1"/>
          </p:nvPr>
        </p:nvSpPr>
        <p:spPr>
          <a:xfrm>
            <a:off x="323528" y="1772816"/>
            <a:ext cx="8363272" cy="4589864"/>
          </a:xfrm>
        </p:spPr>
        <p:txBody>
          <a:bodyPr>
            <a:normAutofit fontScale="70000" lnSpcReduction="20000"/>
          </a:bodyPr>
          <a:lstStyle/>
          <a:p>
            <a:r>
              <a:rPr lang="en-GB" dirty="0" smtClean="0"/>
              <a:t>Summarizing Computer Graphics Articles</a:t>
            </a:r>
          </a:p>
          <a:p>
            <a:r>
              <a:rPr lang="en-GB" dirty="0" smtClean="0"/>
              <a:t>Dr Inventor Dataset Annotated with </a:t>
            </a:r>
          </a:p>
          <a:p>
            <a:pPr>
              <a:buNone/>
            </a:pPr>
            <a:r>
              <a:rPr lang="en-GB" dirty="0" smtClean="0"/>
              <a:t>    sentence relevance values (0-5)</a:t>
            </a:r>
          </a:p>
          <a:p>
            <a:pPr lvl="1"/>
            <a:r>
              <a:rPr lang="en-GB" sz="2000" dirty="0" smtClean="0"/>
              <a:t>+ 3 expert summaries per articles</a:t>
            </a:r>
          </a:p>
          <a:p>
            <a:r>
              <a:rPr lang="en-GB" dirty="0" smtClean="0"/>
              <a:t>Designed, based on peer-reviewed literature, a set of summarization sentence relevance features </a:t>
            </a:r>
          </a:p>
          <a:p>
            <a:pPr lvl="1"/>
            <a:r>
              <a:rPr lang="en-GB" sz="1900" dirty="0" smtClean="0"/>
              <a:t> Document structure</a:t>
            </a:r>
          </a:p>
          <a:p>
            <a:pPr lvl="1"/>
            <a:r>
              <a:rPr lang="en-GB" sz="1900" dirty="0" smtClean="0"/>
              <a:t> Vocabulary / Citations</a:t>
            </a:r>
          </a:p>
          <a:p>
            <a:pPr lvl="1"/>
            <a:r>
              <a:rPr lang="en-GB" sz="1900" dirty="0" smtClean="0"/>
              <a:t> Term distribution</a:t>
            </a:r>
          </a:p>
          <a:p>
            <a:pPr lvl="1"/>
            <a:r>
              <a:rPr lang="en-GB" sz="1900" dirty="0" smtClean="0"/>
              <a:t> Rhetorical Information</a:t>
            </a:r>
          </a:p>
          <a:p>
            <a:pPr lvl="1"/>
            <a:r>
              <a:rPr lang="en-GB" sz="1900" dirty="0" smtClean="0"/>
              <a:t> Text similarity computation</a:t>
            </a:r>
          </a:p>
          <a:p>
            <a:pPr lvl="1"/>
            <a:r>
              <a:rPr lang="en-GB" sz="1900" dirty="0" smtClean="0"/>
              <a:t> Centrality information</a:t>
            </a:r>
          </a:p>
          <a:p>
            <a:pPr lvl="1"/>
            <a:r>
              <a:rPr lang="en-GB" sz="1900" dirty="0" smtClean="0"/>
              <a:t> </a:t>
            </a:r>
            <a:r>
              <a:rPr lang="en-GB" sz="1900" dirty="0" err="1" smtClean="0"/>
              <a:t>Coreference</a:t>
            </a:r>
            <a:endParaRPr lang="en-GB" sz="1900" dirty="0" smtClean="0"/>
          </a:p>
          <a:p>
            <a:r>
              <a:rPr lang="en-GB" dirty="0" smtClean="0"/>
              <a:t>Learn to score sentences based on </a:t>
            </a:r>
          </a:p>
          <a:p>
            <a:pPr>
              <a:buNone/>
            </a:pPr>
            <a:r>
              <a:rPr lang="en-GB" dirty="0" smtClean="0"/>
              <a:t>    linear regression </a:t>
            </a:r>
          </a:p>
          <a:p>
            <a:r>
              <a:rPr lang="en-GB" dirty="0" smtClean="0"/>
              <a:t>Our method outperforms (statistically)  competitive centrality-based approaches (e.g., </a:t>
            </a:r>
            <a:r>
              <a:rPr lang="en-GB" dirty="0" err="1" smtClean="0"/>
              <a:t>LexRank</a:t>
            </a:r>
            <a:r>
              <a:rPr lang="en-GB" dirty="0" smtClean="0"/>
              <a:t>) and baselines (e.g., Frequency, Position)</a:t>
            </a:r>
          </a:p>
          <a:p>
            <a:pPr lvl="1"/>
            <a:endParaRPr lang="en-GB" dirty="0" smtClean="0"/>
          </a:p>
          <a:p>
            <a:pPr lvl="1">
              <a:buNone/>
            </a:pPr>
            <a:endParaRPr lang="en-GB" dirty="0"/>
          </a:p>
        </p:txBody>
      </p:sp>
      <p:grpSp>
        <p:nvGrpSpPr>
          <p:cNvPr id="6" name="19 Grupo"/>
          <p:cNvGrpSpPr/>
          <p:nvPr/>
        </p:nvGrpSpPr>
        <p:grpSpPr>
          <a:xfrm>
            <a:off x="5436096" y="1844824"/>
            <a:ext cx="3055993" cy="1420805"/>
            <a:chOff x="6063273" y="3185694"/>
            <a:chExt cx="3189247" cy="2013707"/>
          </a:xfrm>
        </p:grpSpPr>
        <p:grpSp>
          <p:nvGrpSpPr>
            <p:cNvPr id="9" name="22 Grupo"/>
            <p:cNvGrpSpPr/>
            <p:nvPr/>
          </p:nvGrpSpPr>
          <p:grpSpPr>
            <a:xfrm>
              <a:off x="6063273" y="3185694"/>
              <a:ext cx="1942125" cy="2013707"/>
              <a:chOff x="883006" y="3699165"/>
              <a:chExt cx="1942125" cy="2013707"/>
            </a:xfrm>
          </p:grpSpPr>
          <p:pic>
            <p:nvPicPr>
              <p:cNvPr id="165" name="Picture 2" descr="http://comerfordsclassroom.yolasite.com/resources/article%20ico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83006" y="3699165"/>
                <a:ext cx="1942125" cy="2013707"/>
              </a:xfrm>
              <a:prstGeom prst="rect">
                <a:avLst/>
              </a:prstGeom>
              <a:noFill/>
              <a:extLst>
                <a:ext uri="{909E8E84-426E-40DD-AFC4-6F175D3DCCD1}">
                  <a14:hiddenFill xmlns:a14="http://schemas.microsoft.com/office/drawing/2010/main" xmlns="">
                    <a:solidFill>
                      <a:srgbClr val="FFFFFF"/>
                    </a:solidFill>
                  </a14:hiddenFill>
                </a:ext>
              </a:extLst>
            </p:spPr>
          </p:pic>
          <p:sp>
            <p:nvSpPr>
              <p:cNvPr id="166" name="165 Rectángulo"/>
              <p:cNvSpPr/>
              <p:nvPr/>
            </p:nvSpPr>
            <p:spPr>
              <a:xfrm>
                <a:off x="1385646" y="4523276"/>
                <a:ext cx="659715" cy="81432"/>
              </a:xfrm>
              <a:prstGeom prst="rect">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67" name="166 Rectángulo"/>
              <p:cNvSpPr/>
              <p:nvPr/>
            </p:nvSpPr>
            <p:spPr>
              <a:xfrm>
                <a:off x="1385646" y="4686141"/>
                <a:ext cx="659715" cy="81432"/>
              </a:xfrm>
              <a:prstGeom prst="rect">
                <a:avLst/>
              </a:prstGeom>
              <a:solidFill>
                <a:srgbClr val="92D05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68" name="167 Rectángulo"/>
              <p:cNvSpPr/>
              <p:nvPr/>
            </p:nvSpPr>
            <p:spPr>
              <a:xfrm>
                <a:off x="1385646" y="4865292"/>
                <a:ext cx="659715" cy="81432"/>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69" name="168 Rectángulo"/>
              <p:cNvSpPr/>
              <p:nvPr/>
            </p:nvSpPr>
            <p:spPr>
              <a:xfrm>
                <a:off x="1385646" y="5044443"/>
                <a:ext cx="659715" cy="81432"/>
              </a:xfrm>
              <a:prstGeom prst="rect">
                <a:avLst/>
              </a:prstGeom>
              <a:solidFill>
                <a:srgbClr val="FFC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70" name="169 Rectángulo"/>
              <p:cNvSpPr/>
              <p:nvPr/>
            </p:nvSpPr>
            <p:spPr>
              <a:xfrm>
                <a:off x="1385646" y="5207307"/>
                <a:ext cx="659715" cy="81432"/>
              </a:xfrm>
              <a:prstGeom prst="rect">
                <a:avLst/>
              </a:prstGeom>
              <a:solidFill>
                <a:srgbClr val="FBA1FD">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71" name="170 Rectángulo"/>
              <p:cNvSpPr/>
              <p:nvPr/>
            </p:nvSpPr>
            <p:spPr>
              <a:xfrm>
                <a:off x="1385646" y="4360412"/>
                <a:ext cx="659715" cy="81432"/>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grpSp>
        <p:grpSp>
          <p:nvGrpSpPr>
            <p:cNvPr id="10" name="23 Grupo"/>
            <p:cNvGrpSpPr/>
            <p:nvPr/>
          </p:nvGrpSpPr>
          <p:grpSpPr>
            <a:xfrm>
              <a:off x="8493862" y="3650786"/>
              <a:ext cx="758658" cy="1074358"/>
              <a:chOff x="8349846" y="3578778"/>
              <a:chExt cx="758658" cy="1074358"/>
            </a:xfrm>
          </p:grpSpPr>
          <p:grpSp>
            <p:nvGrpSpPr>
              <p:cNvPr id="29" name="28 Grupo"/>
              <p:cNvGrpSpPr/>
              <p:nvPr/>
            </p:nvGrpSpPr>
            <p:grpSpPr>
              <a:xfrm>
                <a:off x="8755725" y="3578778"/>
                <a:ext cx="352779" cy="401575"/>
                <a:chOff x="3347864" y="1988840"/>
                <a:chExt cx="1944216" cy="2736304"/>
              </a:xfrm>
              <a:solidFill>
                <a:schemeClr val="bg1"/>
              </a:solidFill>
            </p:grpSpPr>
            <p:sp>
              <p:nvSpPr>
                <p:cNvPr id="132" name="131 Rectángulo"/>
                <p:cNvSpPr/>
                <p:nvPr/>
              </p:nvSpPr>
              <p:spPr>
                <a:xfrm>
                  <a:off x="3347864" y="1988840"/>
                  <a:ext cx="1944216" cy="2736304"/>
                </a:xfrm>
                <a:prstGeom prst="rect">
                  <a:avLst/>
                </a:prstGeom>
                <a:grp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cxnSp>
              <p:nvCxnSpPr>
                <p:cNvPr id="133" name="132 Conector recto"/>
                <p:cNvCxnSpPr/>
                <p:nvPr/>
              </p:nvCxnSpPr>
              <p:spPr>
                <a:xfrm>
                  <a:off x="3995936" y="2204864"/>
                  <a:ext cx="648072" cy="0"/>
                </a:xfrm>
                <a:prstGeom prst="line">
                  <a:avLst/>
                </a:prstGeom>
                <a:grpFill/>
                <a:ln w="31750"/>
              </p:spPr>
              <p:style>
                <a:lnRef idx="1">
                  <a:schemeClr val="accent1"/>
                </a:lnRef>
                <a:fillRef idx="0">
                  <a:schemeClr val="accent1"/>
                </a:fillRef>
                <a:effectRef idx="0">
                  <a:schemeClr val="accent1"/>
                </a:effectRef>
                <a:fontRef idx="minor">
                  <a:schemeClr val="tx1"/>
                </a:fontRef>
              </p:style>
            </p:cxnSp>
            <p:grpSp>
              <p:nvGrpSpPr>
                <p:cNvPr id="134" name="133 Grupo"/>
                <p:cNvGrpSpPr/>
                <p:nvPr/>
              </p:nvGrpSpPr>
              <p:grpSpPr>
                <a:xfrm>
                  <a:off x="3707904" y="2348880"/>
                  <a:ext cx="1247564" cy="0"/>
                  <a:chOff x="3500264" y="2492896"/>
                  <a:chExt cx="1247564" cy="0"/>
                </a:xfrm>
                <a:grpFill/>
              </p:grpSpPr>
              <p:cxnSp>
                <p:nvCxnSpPr>
                  <p:cNvPr id="162" name="161 Conector recto"/>
                  <p:cNvCxnSpPr/>
                  <p:nvPr/>
                </p:nvCxnSpPr>
                <p:spPr>
                  <a:xfrm>
                    <a:off x="3500264"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163" name="162 Conector recto"/>
                  <p:cNvCxnSpPr/>
                  <p:nvPr/>
                </p:nvCxnSpPr>
                <p:spPr>
                  <a:xfrm>
                    <a:off x="4020226"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164" name="163 Conector recto"/>
                  <p:cNvCxnSpPr/>
                  <p:nvPr/>
                </p:nvCxnSpPr>
                <p:spPr>
                  <a:xfrm>
                    <a:off x="4540188"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grpSp>
            <p:cxnSp>
              <p:nvCxnSpPr>
                <p:cNvPr id="135" name="134 Conector recto"/>
                <p:cNvCxnSpPr/>
                <p:nvPr/>
              </p:nvCxnSpPr>
              <p:spPr>
                <a:xfrm>
                  <a:off x="3707904" y="2564904"/>
                  <a:ext cx="1192324" cy="0"/>
                </a:xfrm>
                <a:prstGeom prst="line">
                  <a:avLst/>
                </a:prstGeom>
                <a:grpFill/>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6" name="135 Conector recto"/>
                <p:cNvCxnSpPr/>
                <p:nvPr/>
              </p:nvCxnSpPr>
              <p:spPr>
                <a:xfrm>
                  <a:off x="3707904" y="2636912"/>
                  <a:ext cx="1192324" cy="0"/>
                </a:xfrm>
                <a:prstGeom prst="line">
                  <a:avLst/>
                </a:prstGeom>
                <a:grpFill/>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7" name="136 Conector recto"/>
                <p:cNvCxnSpPr/>
                <p:nvPr/>
              </p:nvCxnSpPr>
              <p:spPr>
                <a:xfrm>
                  <a:off x="3707904" y="2708920"/>
                  <a:ext cx="1192324" cy="0"/>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137 Conector recto"/>
                <p:cNvCxnSpPr/>
                <p:nvPr/>
              </p:nvCxnSpPr>
              <p:spPr>
                <a:xfrm>
                  <a:off x="3707904" y="2780928"/>
                  <a:ext cx="1192324" cy="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9" name="138 Conector recto"/>
                <p:cNvCxnSpPr/>
                <p:nvPr/>
              </p:nvCxnSpPr>
              <p:spPr>
                <a:xfrm>
                  <a:off x="3563888" y="292494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139 Conector recto"/>
                <p:cNvCxnSpPr/>
                <p:nvPr/>
              </p:nvCxnSpPr>
              <p:spPr>
                <a:xfrm>
                  <a:off x="3563888" y="299695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140 Conector recto"/>
                <p:cNvCxnSpPr/>
                <p:nvPr/>
              </p:nvCxnSpPr>
              <p:spPr>
                <a:xfrm>
                  <a:off x="3563888" y="3068960"/>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2" name="141 Conector recto"/>
                <p:cNvCxnSpPr/>
                <p:nvPr/>
              </p:nvCxnSpPr>
              <p:spPr>
                <a:xfrm>
                  <a:off x="3563888" y="3140968"/>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3" name="142 Conector recto"/>
                <p:cNvCxnSpPr/>
                <p:nvPr/>
              </p:nvCxnSpPr>
              <p:spPr>
                <a:xfrm>
                  <a:off x="3563888" y="3212976"/>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4" name="143 Conector recto"/>
                <p:cNvCxnSpPr/>
                <p:nvPr/>
              </p:nvCxnSpPr>
              <p:spPr>
                <a:xfrm>
                  <a:off x="3563888" y="3284984"/>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5" name="144 Conector recto"/>
                <p:cNvCxnSpPr/>
                <p:nvPr/>
              </p:nvCxnSpPr>
              <p:spPr>
                <a:xfrm>
                  <a:off x="3563888" y="3356992"/>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146" name="145 Conector recto"/>
                <p:cNvCxnSpPr/>
                <p:nvPr/>
              </p:nvCxnSpPr>
              <p:spPr>
                <a:xfrm>
                  <a:off x="3563888" y="3429000"/>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7" name="146 Conector recto"/>
                <p:cNvCxnSpPr/>
                <p:nvPr/>
              </p:nvCxnSpPr>
              <p:spPr>
                <a:xfrm>
                  <a:off x="3563888" y="3501008"/>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8" name="147 Conector recto"/>
                <p:cNvCxnSpPr/>
                <p:nvPr/>
              </p:nvCxnSpPr>
              <p:spPr>
                <a:xfrm>
                  <a:off x="3563888" y="3573016"/>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9" name="148 Conector recto"/>
                <p:cNvCxnSpPr/>
                <p:nvPr/>
              </p:nvCxnSpPr>
              <p:spPr>
                <a:xfrm>
                  <a:off x="3563888" y="3645024"/>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0" name="149 Conector recto"/>
                <p:cNvCxnSpPr/>
                <p:nvPr/>
              </p:nvCxnSpPr>
              <p:spPr>
                <a:xfrm>
                  <a:off x="3563888" y="3717032"/>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1" name="150 Conector recto"/>
                <p:cNvCxnSpPr/>
                <p:nvPr/>
              </p:nvCxnSpPr>
              <p:spPr>
                <a:xfrm>
                  <a:off x="3563888" y="378904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152" name="151 Conector recto"/>
                <p:cNvCxnSpPr/>
                <p:nvPr/>
              </p:nvCxnSpPr>
              <p:spPr>
                <a:xfrm>
                  <a:off x="3563888" y="3861048"/>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153" name="152 Conector recto"/>
                <p:cNvCxnSpPr/>
                <p:nvPr/>
              </p:nvCxnSpPr>
              <p:spPr>
                <a:xfrm>
                  <a:off x="3563888" y="3933056"/>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153 Conector recto"/>
                <p:cNvCxnSpPr/>
                <p:nvPr/>
              </p:nvCxnSpPr>
              <p:spPr>
                <a:xfrm>
                  <a:off x="3563888" y="400506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154 Conector recto"/>
                <p:cNvCxnSpPr/>
                <p:nvPr/>
              </p:nvCxnSpPr>
              <p:spPr>
                <a:xfrm>
                  <a:off x="3563888" y="407707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155 Conector recto"/>
                <p:cNvCxnSpPr/>
                <p:nvPr/>
              </p:nvCxnSpPr>
              <p:spPr>
                <a:xfrm>
                  <a:off x="3563888" y="4149080"/>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7" name="156 Conector recto"/>
                <p:cNvCxnSpPr/>
                <p:nvPr/>
              </p:nvCxnSpPr>
              <p:spPr>
                <a:xfrm>
                  <a:off x="3563888" y="4221088"/>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8" name="157 Conector recto"/>
                <p:cNvCxnSpPr/>
                <p:nvPr/>
              </p:nvCxnSpPr>
              <p:spPr>
                <a:xfrm>
                  <a:off x="3563888" y="4293096"/>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9" name="158 Conector recto"/>
                <p:cNvCxnSpPr/>
                <p:nvPr/>
              </p:nvCxnSpPr>
              <p:spPr>
                <a:xfrm>
                  <a:off x="3563888" y="4365104"/>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0" name="159 Conector recto"/>
                <p:cNvCxnSpPr/>
                <p:nvPr/>
              </p:nvCxnSpPr>
              <p:spPr>
                <a:xfrm>
                  <a:off x="3563888" y="4437112"/>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1" name="160 Conector recto"/>
                <p:cNvCxnSpPr/>
                <p:nvPr/>
              </p:nvCxnSpPr>
              <p:spPr>
                <a:xfrm>
                  <a:off x="3563888" y="450912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grpSp>
          <p:grpSp>
            <p:nvGrpSpPr>
              <p:cNvPr id="30" name="29 Grupo"/>
              <p:cNvGrpSpPr/>
              <p:nvPr/>
            </p:nvGrpSpPr>
            <p:grpSpPr>
              <a:xfrm>
                <a:off x="8637878" y="3805165"/>
                <a:ext cx="352779" cy="401575"/>
                <a:chOff x="3347864" y="1988840"/>
                <a:chExt cx="1944216" cy="2736304"/>
              </a:xfrm>
              <a:solidFill>
                <a:schemeClr val="bg1"/>
              </a:solidFill>
            </p:grpSpPr>
            <p:sp>
              <p:nvSpPr>
                <p:cNvPr id="99" name="98 Rectángulo"/>
                <p:cNvSpPr/>
                <p:nvPr/>
              </p:nvSpPr>
              <p:spPr>
                <a:xfrm>
                  <a:off x="3347864" y="1988840"/>
                  <a:ext cx="1944216" cy="2736304"/>
                </a:xfrm>
                <a:prstGeom prst="rect">
                  <a:avLst/>
                </a:prstGeom>
                <a:grp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cxnSp>
              <p:nvCxnSpPr>
                <p:cNvPr id="100" name="99 Conector recto"/>
                <p:cNvCxnSpPr/>
                <p:nvPr/>
              </p:nvCxnSpPr>
              <p:spPr>
                <a:xfrm>
                  <a:off x="3995936" y="2204864"/>
                  <a:ext cx="648072" cy="0"/>
                </a:xfrm>
                <a:prstGeom prst="line">
                  <a:avLst/>
                </a:prstGeom>
                <a:grpFill/>
                <a:ln w="31750"/>
              </p:spPr>
              <p:style>
                <a:lnRef idx="1">
                  <a:schemeClr val="accent1"/>
                </a:lnRef>
                <a:fillRef idx="0">
                  <a:schemeClr val="accent1"/>
                </a:fillRef>
                <a:effectRef idx="0">
                  <a:schemeClr val="accent1"/>
                </a:effectRef>
                <a:fontRef idx="minor">
                  <a:schemeClr val="tx1"/>
                </a:fontRef>
              </p:style>
            </p:cxnSp>
            <p:grpSp>
              <p:nvGrpSpPr>
                <p:cNvPr id="101" name="100 Grupo"/>
                <p:cNvGrpSpPr/>
                <p:nvPr/>
              </p:nvGrpSpPr>
              <p:grpSpPr>
                <a:xfrm>
                  <a:off x="3707904" y="2348880"/>
                  <a:ext cx="1247564" cy="0"/>
                  <a:chOff x="3500264" y="2492896"/>
                  <a:chExt cx="1247564" cy="0"/>
                </a:xfrm>
                <a:grpFill/>
              </p:grpSpPr>
              <p:cxnSp>
                <p:nvCxnSpPr>
                  <p:cNvPr id="129" name="128 Conector recto"/>
                  <p:cNvCxnSpPr/>
                  <p:nvPr/>
                </p:nvCxnSpPr>
                <p:spPr>
                  <a:xfrm>
                    <a:off x="3500264"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130" name="129 Conector recto"/>
                  <p:cNvCxnSpPr/>
                  <p:nvPr/>
                </p:nvCxnSpPr>
                <p:spPr>
                  <a:xfrm>
                    <a:off x="4020226"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131" name="130 Conector recto"/>
                  <p:cNvCxnSpPr/>
                  <p:nvPr/>
                </p:nvCxnSpPr>
                <p:spPr>
                  <a:xfrm>
                    <a:off x="4540188"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grpSp>
            <p:cxnSp>
              <p:nvCxnSpPr>
                <p:cNvPr id="102" name="101 Conector recto"/>
                <p:cNvCxnSpPr/>
                <p:nvPr/>
              </p:nvCxnSpPr>
              <p:spPr>
                <a:xfrm>
                  <a:off x="3707904" y="2564904"/>
                  <a:ext cx="1192324" cy="0"/>
                </a:xfrm>
                <a:prstGeom prst="line">
                  <a:avLst/>
                </a:prstGeom>
                <a:grpFill/>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3" name="102 Conector recto"/>
                <p:cNvCxnSpPr/>
                <p:nvPr/>
              </p:nvCxnSpPr>
              <p:spPr>
                <a:xfrm>
                  <a:off x="3707904" y="2636912"/>
                  <a:ext cx="1192324" cy="0"/>
                </a:xfrm>
                <a:prstGeom prst="line">
                  <a:avLst/>
                </a:prstGeom>
                <a:grpFill/>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4" name="103 Conector recto"/>
                <p:cNvCxnSpPr/>
                <p:nvPr/>
              </p:nvCxnSpPr>
              <p:spPr>
                <a:xfrm>
                  <a:off x="3707904" y="2708920"/>
                  <a:ext cx="1192324" cy="0"/>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104 Conector recto"/>
                <p:cNvCxnSpPr/>
                <p:nvPr/>
              </p:nvCxnSpPr>
              <p:spPr>
                <a:xfrm>
                  <a:off x="3707904" y="2780928"/>
                  <a:ext cx="1192324" cy="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6" name="105 Conector recto"/>
                <p:cNvCxnSpPr/>
                <p:nvPr/>
              </p:nvCxnSpPr>
              <p:spPr>
                <a:xfrm>
                  <a:off x="3563888" y="292494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106 Conector recto"/>
                <p:cNvCxnSpPr/>
                <p:nvPr/>
              </p:nvCxnSpPr>
              <p:spPr>
                <a:xfrm>
                  <a:off x="3563888" y="299695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107 Conector recto"/>
                <p:cNvCxnSpPr/>
                <p:nvPr/>
              </p:nvCxnSpPr>
              <p:spPr>
                <a:xfrm>
                  <a:off x="3563888" y="3068960"/>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9" name="108 Conector recto"/>
                <p:cNvCxnSpPr/>
                <p:nvPr/>
              </p:nvCxnSpPr>
              <p:spPr>
                <a:xfrm>
                  <a:off x="3563888" y="3140968"/>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0" name="109 Conector recto"/>
                <p:cNvCxnSpPr/>
                <p:nvPr/>
              </p:nvCxnSpPr>
              <p:spPr>
                <a:xfrm>
                  <a:off x="3563888" y="3212976"/>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1" name="110 Conector recto"/>
                <p:cNvCxnSpPr/>
                <p:nvPr/>
              </p:nvCxnSpPr>
              <p:spPr>
                <a:xfrm>
                  <a:off x="3563888" y="3284984"/>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2" name="111 Conector recto"/>
                <p:cNvCxnSpPr/>
                <p:nvPr/>
              </p:nvCxnSpPr>
              <p:spPr>
                <a:xfrm>
                  <a:off x="3563888" y="3356992"/>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113" name="112 Conector recto"/>
                <p:cNvCxnSpPr/>
                <p:nvPr/>
              </p:nvCxnSpPr>
              <p:spPr>
                <a:xfrm>
                  <a:off x="3563888" y="3429000"/>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4" name="113 Conector recto"/>
                <p:cNvCxnSpPr/>
                <p:nvPr/>
              </p:nvCxnSpPr>
              <p:spPr>
                <a:xfrm>
                  <a:off x="3563888" y="3501008"/>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5" name="114 Conector recto"/>
                <p:cNvCxnSpPr/>
                <p:nvPr/>
              </p:nvCxnSpPr>
              <p:spPr>
                <a:xfrm>
                  <a:off x="3563888" y="3573016"/>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6" name="115 Conector recto"/>
                <p:cNvCxnSpPr/>
                <p:nvPr/>
              </p:nvCxnSpPr>
              <p:spPr>
                <a:xfrm>
                  <a:off x="3563888" y="3645024"/>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7" name="116 Conector recto"/>
                <p:cNvCxnSpPr/>
                <p:nvPr/>
              </p:nvCxnSpPr>
              <p:spPr>
                <a:xfrm>
                  <a:off x="3563888" y="3717032"/>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8" name="117 Conector recto"/>
                <p:cNvCxnSpPr/>
                <p:nvPr/>
              </p:nvCxnSpPr>
              <p:spPr>
                <a:xfrm>
                  <a:off x="3563888" y="378904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119" name="118 Conector recto"/>
                <p:cNvCxnSpPr/>
                <p:nvPr/>
              </p:nvCxnSpPr>
              <p:spPr>
                <a:xfrm>
                  <a:off x="3563888" y="3861048"/>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120" name="119 Conector recto"/>
                <p:cNvCxnSpPr/>
                <p:nvPr/>
              </p:nvCxnSpPr>
              <p:spPr>
                <a:xfrm>
                  <a:off x="3563888" y="3933056"/>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120 Conector recto"/>
                <p:cNvCxnSpPr/>
                <p:nvPr/>
              </p:nvCxnSpPr>
              <p:spPr>
                <a:xfrm>
                  <a:off x="3563888" y="400506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121 Conector recto"/>
                <p:cNvCxnSpPr/>
                <p:nvPr/>
              </p:nvCxnSpPr>
              <p:spPr>
                <a:xfrm>
                  <a:off x="3563888" y="407707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122 Conector recto"/>
                <p:cNvCxnSpPr/>
                <p:nvPr/>
              </p:nvCxnSpPr>
              <p:spPr>
                <a:xfrm>
                  <a:off x="3563888" y="4149080"/>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123 Conector recto"/>
                <p:cNvCxnSpPr/>
                <p:nvPr/>
              </p:nvCxnSpPr>
              <p:spPr>
                <a:xfrm>
                  <a:off x="3563888" y="4221088"/>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124 Conector recto"/>
                <p:cNvCxnSpPr/>
                <p:nvPr/>
              </p:nvCxnSpPr>
              <p:spPr>
                <a:xfrm>
                  <a:off x="3563888" y="4293096"/>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6" name="125 Conector recto"/>
                <p:cNvCxnSpPr/>
                <p:nvPr/>
              </p:nvCxnSpPr>
              <p:spPr>
                <a:xfrm>
                  <a:off x="3563888" y="4365104"/>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7" name="126 Conector recto"/>
                <p:cNvCxnSpPr/>
                <p:nvPr/>
              </p:nvCxnSpPr>
              <p:spPr>
                <a:xfrm>
                  <a:off x="3563888" y="4437112"/>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8" name="127 Conector recto"/>
                <p:cNvCxnSpPr/>
                <p:nvPr/>
              </p:nvCxnSpPr>
              <p:spPr>
                <a:xfrm>
                  <a:off x="3563888" y="450912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grpSp>
          <p:grpSp>
            <p:nvGrpSpPr>
              <p:cNvPr id="31" name="30 Grupo"/>
              <p:cNvGrpSpPr/>
              <p:nvPr/>
            </p:nvGrpSpPr>
            <p:grpSpPr>
              <a:xfrm>
                <a:off x="8493862" y="4011949"/>
                <a:ext cx="352779" cy="401575"/>
                <a:chOff x="3347864" y="1988840"/>
                <a:chExt cx="1944216" cy="2736304"/>
              </a:xfrm>
              <a:solidFill>
                <a:schemeClr val="bg1"/>
              </a:solidFill>
            </p:grpSpPr>
            <p:sp>
              <p:nvSpPr>
                <p:cNvPr id="66" name="65 Rectángulo"/>
                <p:cNvSpPr/>
                <p:nvPr/>
              </p:nvSpPr>
              <p:spPr>
                <a:xfrm>
                  <a:off x="3347864" y="1988840"/>
                  <a:ext cx="1944216" cy="2736304"/>
                </a:xfrm>
                <a:prstGeom prst="rect">
                  <a:avLst/>
                </a:prstGeom>
                <a:grp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cxnSp>
              <p:nvCxnSpPr>
                <p:cNvPr id="67" name="66 Conector recto"/>
                <p:cNvCxnSpPr/>
                <p:nvPr/>
              </p:nvCxnSpPr>
              <p:spPr>
                <a:xfrm>
                  <a:off x="3995936" y="2204864"/>
                  <a:ext cx="648072" cy="0"/>
                </a:xfrm>
                <a:prstGeom prst="line">
                  <a:avLst/>
                </a:prstGeom>
                <a:grpFill/>
                <a:ln w="31750"/>
              </p:spPr>
              <p:style>
                <a:lnRef idx="1">
                  <a:schemeClr val="accent1"/>
                </a:lnRef>
                <a:fillRef idx="0">
                  <a:schemeClr val="accent1"/>
                </a:fillRef>
                <a:effectRef idx="0">
                  <a:schemeClr val="accent1"/>
                </a:effectRef>
                <a:fontRef idx="minor">
                  <a:schemeClr val="tx1"/>
                </a:fontRef>
              </p:style>
            </p:cxnSp>
            <p:grpSp>
              <p:nvGrpSpPr>
                <p:cNvPr id="68" name="67 Grupo"/>
                <p:cNvGrpSpPr/>
                <p:nvPr/>
              </p:nvGrpSpPr>
              <p:grpSpPr>
                <a:xfrm>
                  <a:off x="3707904" y="2348880"/>
                  <a:ext cx="1247564" cy="0"/>
                  <a:chOff x="3500264" y="2492896"/>
                  <a:chExt cx="1247564" cy="0"/>
                </a:xfrm>
                <a:grpFill/>
              </p:grpSpPr>
              <p:cxnSp>
                <p:nvCxnSpPr>
                  <p:cNvPr id="96" name="95 Conector recto"/>
                  <p:cNvCxnSpPr/>
                  <p:nvPr/>
                </p:nvCxnSpPr>
                <p:spPr>
                  <a:xfrm>
                    <a:off x="3500264"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97" name="96 Conector recto"/>
                  <p:cNvCxnSpPr/>
                  <p:nvPr/>
                </p:nvCxnSpPr>
                <p:spPr>
                  <a:xfrm>
                    <a:off x="4020226"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98" name="97 Conector recto"/>
                  <p:cNvCxnSpPr/>
                  <p:nvPr/>
                </p:nvCxnSpPr>
                <p:spPr>
                  <a:xfrm>
                    <a:off x="4540188"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grpSp>
            <p:cxnSp>
              <p:nvCxnSpPr>
                <p:cNvPr id="69" name="68 Conector recto"/>
                <p:cNvCxnSpPr/>
                <p:nvPr/>
              </p:nvCxnSpPr>
              <p:spPr>
                <a:xfrm>
                  <a:off x="3707904" y="2564904"/>
                  <a:ext cx="1192324" cy="0"/>
                </a:xfrm>
                <a:prstGeom prst="line">
                  <a:avLst/>
                </a:prstGeom>
                <a:grpFill/>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69 Conector recto"/>
                <p:cNvCxnSpPr/>
                <p:nvPr/>
              </p:nvCxnSpPr>
              <p:spPr>
                <a:xfrm>
                  <a:off x="3707904" y="2636912"/>
                  <a:ext cx="1192324" cy="0"/>
                </a:xfrm>
                <a:prstGeom prst="line">
                  <a:avLst/>
                </a:prstGeom>
                <a:grpFill/>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70 Conector recto"/>
                <p:cNvCxnSpPr/>
                <p:nvPr/>
              </p:nvCxnSpPr>
              <p:spPr>
                <a:xfrm>
                  <a:off x="3707904" y="2708920"/>
                  <a:ext cx="1192324" cy="0"/>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71 Conector recto"/>
                <p:cNvCxnSpPr/>
                <p:nvPr/>
              </p:nvCxnSpPr>
              <p:spPr>
                <a:xfrm>
                  <a:off x="3707904" y="2780928"/>
                  <a:ext cx="1192324" cy="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3" name="72 Conector recto"/>
                <p:cNvCxnSpPr/>
                <p:nvPr/>
              </p:nvCxnSpPr>
              <p:spPr>
                <a:xfrm>
                  <a:off x="3563888" y="292494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p:nvPr/>
              </p:nvCxnSpPr>
              <p:spPr>
                <a:xfrm>
                  <a:off x="3563888" y="299695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74 Conector recto"/>
                <p:cNvCxnSpPr/>
                <p:nvPr/>
              </p:nvCxnSpPr>
              <p:spPr>
                <a:xfrm>
                  <a:off x="3563888" y="3068960"/>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6" name="75 Conector recto"/>
                <p:cNvCxnSpPr/>
                <p:nvPr/>
              </p:nvCxnSpPr>
              <p:spPr>
                <a:xfrm>
                  <a:off x="3563888" y="3140968"/>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7" name="76 Conector recto"/>
                <p:cNvCxnSpPr/>
                <p:nvPr/>
              </p:nvCxnSpPr>
              <p:spPr>
                <a:xfrm>
                  <a:off x="3563888" y="3212976"/>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77 Conector recto"/>
                <p:cNvCxnSpPr/>
                <p:nvPr/>
              </p:nvCxnSpPr>
              <p:spPr>
                <a:xfrm>
                  <a:off x="3563888" y="3284984"/>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78 Conector recto"/>
                <p:cNvCxnSpPr/>
                <p:nvPr/>
              </p:nvCxnSpPr>
              <p:spPr>
                <a:xfrm>
                  <a:off x="3563888" y="3356992"/>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80" name="79 Conector recto"/>
                <p:cNvCxnSpPr/>
                <p:nvPr/>
              </p:nvCxnSpPr>
              <p:spPr>
                <a:xfrm>
                  <a:off x="3563888" y="3429000"/>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1" name="80 Conector recto"/>
                <p:cNvCxnSpPr/>
                <p:nvPr/>
              </p:nvCxnSpPr>
              <p:spPr>
                <a:xfrm>
                  <a:off x="3563888" y="3501008"/>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2" name="81 Conector recto"/>
                <p:cNvCxnSpPr/>
                <p:nvPr/>
              </p:nvCxnSpPr>
              <p:spPr>
                <a:xfrm>
                  <a:off x="3563888" y="3573016"/>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3" name="82 Conector recto"/>
                <p:cNvCxnSpPr/>
                <p:nvPr/>
              </p:nvCxnSpPr>
              <p:spPr>
                <a:xfrm>
                  <a:off x="3563888" y="3645024"/>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4" name="83 Conector recto"/>
                <p:cNvCxnSpPr/>
                <p:nvPr/>
              </p:nvCxnSpPr>
              <p:spPr>
                <a:xfrm>
                  <a:off x="3563888" y="3717032"/>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5" name="84 Conector recto"/>
                <p:cNvCxnSpPr/>
                <p:nvPr/>
              </p:nvCxnSpPr>
              <p:spPr>
                <a:xfrm>
                  <a:off x="3563888" y="378904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86" name="85 Conector recto"/>
                <p:cNvCxnSpPr/>
                <p:nvPr/>
              </p:nvCxnSpPr>
              <p:spPr>
                <a:xfrm>
                  <a:off x="3563888" y="3861048"/>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87" name="86 Conector recto"/>
                <p:cNvCxnSpPr/>
                <p:nvPr/>
              </p:nvCxnSpPr>
              <p:spPr>
                <a:xfrm>
                  <a:off x="3563888" y="3933056"/>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87 Conector recto"/>
                <p:cNvCxnSpPr/>
                <p:nvPr/>
              </p:nvCxnSpPr>
              <p:spPr>
                <a:xfrm>
                  <a:off x="3563888" y="400506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88 Conector recto"/>
                <p:cNvCxnSpPr/>
                <p:nvPr/>
              </p:nvCxnSpPr>
              <p:spPr>
                <a:xfrm>
                  <a:off x="3563888" y="407707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89 Conector recto"/>
                <p:cNvCxnSpPr/>
                <p:nvPr/>
              </p:nvCxnSpPr>
              <p:spPr>
                <a:xfrm>
                  <a:off x="3563888" y="4149080"/>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90 Conector recto"/>
                <p:cNvCxnSpPr/>
                <p:nvPr/>
              </p:nvCxnSpPr>
              <p:spPr>
                <a:xfrm>
                  <a:off x="3563888" y="4221088"/>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91 Conector recto"/>
                <p:cNvCxnSpPr/>
                <p:nvPr/>
              </p:nvCxnSpPr>
              <p:spPr>
                <a:xfrm>
                  <a:off x="3563888" y="4293096"/>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3" name="92 Conector recto"/>
                <p:cNvCxnSpPr/>
                <p:nvPr/>
              </p:nvCxnSpPr>
              <p:spPr>
                <a:xfrm>
                  <a:off x="3563888" y="4365104"/>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4" name="93 Conector recto"/>
                <p:cNvCxnSpPr/>
                <p:nvPr/>
              </p:nvCxnSpPr>
              <p:spPr>
                <a:xfrm>
                  <a:off x="3563888" y="4437112"/>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5" name="94 Conector recto"/>
                <p:cNvCxnSpPr/>
                <p:nvPr/>
              </p:nvCxnSpPr>
              <p:spPr>
                <a:xfrm>
                  <a:off x="3563888" y="450912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grpSp>
          <p:grpSp>
            <p:nvGrpSpPr>
              <p:cNvPr id="32" name="31 Grupo"/>
              <p:cNvGrpSpPr/>
              <p:nvPr/>
            </p:nvGrpSpPr>
            <p:grpSpPr>
              <a:xfrm>
                <a:off x="8349846" y="4251561"/>
                <a:ext cx="352779" cy="401575"/>
                <a:chOff x="3347864" y="1988840"/>
                <a:chExt cx="1944216" cy="2736304"/>
              </a:xfrm>
              <a:solidFill>
                <a:schemeClr val="bg1"/>
              </a:solidFill>
            </p:grpSpPr>
            <p:sp>
              <p:nvSpPr>
                <p:cNvPr id="33" name="32 Rectángulo"/>
                <p:cNvSpPr/>
                <p:nvPr/>
              </p:nvSpPr>
              <p:spPr>
                <a:xfrm>
                  <a:off x="3347864" y="1988840"/>
                  <a:ext cx="1944216" cy="2736304"/>
                </a:xfrm>
                <a:prstGeom prst="rect">
                  <a:avLst/>
                </a:prstGeom>
                <a:grp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cxnSp>
              <p:nvCxnSpPr>
                <p:cNvPr id="34" name="33 Conector recto"/>
                <p:cNvCxnSpPr/>
                <p:nvPr/>
              </p:nvCxnSpPr>
              <p:spPr>
                <a:xfrm>
                  <a:off x="3995936" y="2204864"/>
                  <a:ext cx="648072" cy="0"/>
                </a:xfrm>
                <a:prstGeom prst="line">
                  <a:avLst/>
                </a:prstGeom>
                <a:grpFill/>
                <a:ln w="31750"/>
              </p:spPr>
              <p:style>
                <a:lnRef idx="1">
                  <a:schemeClr val="accent1"/>
                </a:lnRef>
                <a:fillRef idx="0">
                  <a:schemeClr val="accent1"/>
                </a:fillRef>
                <a:effectRef idx="0">
                  <a:schemeClr val="accent1"/>
                </a:effectRef>
                <a:fontRef idx="minor">
                  <a:schemeClr val="tx1"/>
                </a:fontRef>
              </p:style>
            </p:cxnSp>
            <p:grpSp>
              <p:nvGrpSpPr>
                <p:cNvPr id="35" name="34 Grupo"/>
                <p:cNvGrpSpPr/>
                <p:nvPr/>
              </p:nvGrpSpPr>
              <p:grpSpPr>
                <a:xfrm>
                  <a:off x="3707904" y="2348880"/>
                  <a:ext cx="1247564" cy="0"/>
                  <a:chOff x="3500264" y="2492896"/>
                  <a:chExt cx="1247564" cy="0"/>
                </a:xfrm>
                <a:grpFill/>
              </p:grpSpPr>
              <p:cxnSp>
                <p:nvCxnSpPr>
                  <p:cNvPr id="63" name="62 Conector recto"/>
                  <p:cNvCxnSpPr/>
                  <p:nvPr/>
                </p:nvCxnSpPr>
                <p:spPr>
                  <a:xfrm>
                    <a:off x="3500264"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64" name="63 Conector recto"/>
                  <p:cNvCxnSpPr/>
                  <p:nvPr/>
                </p:nvCxnSpPr>
                <p:spPr>
                  <a:xfrm>
                    <a:off x="4020226"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cxnSp>
                <p:nvCxnSpPr>
                  <p:cNvPr id="65" name="64 Conector recto"/>
                  <p:cNvCxnSpPr/>
                  <p:nvPr/>
                </p:nvCxnSpPr>
                <p:spPr>
                  <a:xfrm>
                    <a:off x="4540188" y="2492896"/>
                    <a:ext cx="207640" cy="0"/>
                  </a:xfrm>
                  <a:prstGeom prst="line">
                    <a:avLst/>
                  </a:prstGeom>
                  <a:grpFill/>
                  <a:ln w="25400"/>
                </p:spPr>
                <p:style>
                  <a:lnRef idx="1">
                    <a:schemeClr val="accent1"/>
                  </a:lnRef>
                  <a:fillRef idx="0">
                    <a:schemeClr val="accent1"/>
                  </a:fillRef>
                  <a:effectRef idx="0">
                    <a:schemeClr val="accent1"/>
                  </a:effectRef>
                  <a:fontRef idx="minor">
                    <a:schemeClr val="tx1"/>
                  </a:fontRef>
                </p:style>
              </p:cxnSp>
            </p:grpSp>
            <p:cxnSp>
              <p:nvCxnSpPr>
                <p:cNvPr id="36" name="35 Conector recto"/>
                <p:cNvCxnSpPr/>
                <p:nvPr/>
              </p:nvCxnSpPr>
              <p:spPr>
                <a:xfrm>
                  <a:off x="3707904" y="2564904"/>
                  <a:ext cx="1192324" cy="0"/>
                </a:xfrm>
                <a:prstGeom prst="line">
                  <a:avLst/>
                </a:prstGeom>
                <a:grpFill/>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36 Conector recto"/>
                <p:cNvCxnSpPr/>
                <p:nvPr/>
              </p:nvCxnSpPr>
              <p:spPr>
                <a:xfrm>
                  <a:off x="3707904" y="2636912"/>
                  <a:ext cx="1192324" cy="0"/>
                </a:xfrm>
                <a:prstGeom prst="line">
                  <a:avLst/>
                </a:prstGeom>
                <a:grpFill/>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37 Conector recto"/>
                <p:cNvCxnSpPr/>
                <p:nvPr/>
              </p:nvCxnSpPr>
              <p:spPr>
                <a:xfrm>
                  <a:off x="3707904" y="2708920"/>
                  <a:ext cx="1192324" cy="0"/>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38 Conector recto"/>
                <p:cNvCxnSpPr/>
                <p:nvPr/>
              </p:nvCxnSpPr>
              <p:spPr>
                <a:xfrm>
                  <a:off x="3707904" y="2780928"/>
                  <a:ext cx="1192324" cy="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0" name="39 Conector recto"/>
                <p:cNvCxnSpPr/>
                <p:nvPr/>
              </p:nvCxnSpPr>
              <p:spPr>
                <a:xfrm>
                  <a:off x="3563888" y="292494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40 Conector recto"/>
                <p:cNvCxnSpPr/>
                <p:nvPr/>
              </p:nvCxnSpPr>
              <p:spPr>
                <a:xfrm>
                  <a:off x="3563888" y="299695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41 Conector recto"/>
                <p:cNvCxnSpPr/>
                <p:nvPr/>
              </p:nvCxnSpPr>
              <p:spPr>
                <a:xfrm>
                  <a:off x="3563888" y="3068960"/>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3" name="42 Conector recto"/>
                <p:cNvCxnSpPr/>
                <p:nvPr/>
              </p:nvCxnSpPr>
              <p:spPr>
                <a:xfrm>
                  <a:off x="3563888" y="3140968"/>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43 Conector recto"/>
                <p:cNvCxnSpPr/>
                <p:nvPr/>
              </p:nvCxnSpPr>
              <p:spPr>
                <a:xfrm>
                  <a:off x="3563888" y="3212976"/>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44 Conector recto"/>
                <p:cNvCxnSpPr/>
                <p:nvPr/>
              </p:nvCxnSpPr>
              <p:spPr>
                <a:xfrm>
                  <a:off x="3563888" y="3284984"/>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45 Conector recto"/>
                <p:cNvCxnSpPr/>
                <p:nvPr/>
              </p:nvCxnSpPr>
              <p:spPr>
                <a:xfrm>
                  <a:off x="3563888" y="3356992"/>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47" name="46 Conector recto"/>
                <p:cNvCxnSpPr/>
                <p:nvPr/>
              </p:nvCxnSpPr>
              <p:spPr>
                <a:xfrm>
                  <a:off x="3563888" y="3429000"/>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8" name="47 Conector recto"/>
                <p:cNvCxnSpPr/>
                <p:nvPr/>
              </p:nvCxnSpPr>
              <p:spPr>
                <a:xfrm>
                  <a:off x="3563888" y="3501008"/>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9" name="48 Conector recto"/>
                <p:cNvCxnSpPr/>
                <p:nvPr/>
              </p:nvCxnSpPr>
              <p:spPr>
                <a:xfrm>
                  <a:off x="3563888" y="3573016"/>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0" name="49 Conector recto"/>
                <p:cNvCxnSpPr/>
                <p:nvPr/>
              </p:nvCxnSpPr>
              <p:spPr>
                <a:xfrm>
                  <a:off x="3563888" y="3645024"/>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1" name="50 Conector recto"/>
                <p:cNvCxnSpPr/>
                <p:nvPr/>
              </p:nvCxnSpPr>
              <p:spPr>
                <a:xfrm>
                  <a:off x="3563888" y="3717032"/>
                  <a:ext cx="1512168" cy="0"/>
                </a:xfrm>
                <a:prstGeom prst="line">
                  <a:avLst/>
                </a:prstGeom>
                <a:grpFill/>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51 Conector recto"/>
                <p:cNvCxnSpPr/>
                <p:nvPr/>
              </p:nvCxnSpPr>
              <p:spPr>
                <a:xfrm>
                  <a:off x="3563888" y="378904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53" name="52 Conector recto"/>
                <p:cNvCxnSpPr/>
                <p:nvPr/>
              </p:nvCxnSpPr>
              <p:spPr>
                <a:xfrm>
                  <a:off x="3563888" y="3861048"/>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cxnSp>
              <p:nvCxnSpPr>
                <p:cNvPr id="54" name="53 Conector recto"/>
                <p:cNvCxnSpPr/>
                <p:nvPr/>
              </p:nvCxnSpPr>
              <p:spPr>
                <a:xfrm>
                  <a:off x="3563888" y="3933056"/>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54 Conector recto"/>
                <p:cNvCxnSpPr/>
                <p:nvPr/>
              </p:nvCxnSpPr>
              <p:spPr>
                <a:xfrm>
                  <a:off x="3563888" y="4005064"/>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55 Conector recto"/>
                <p:cNvCxnSpPr/>
                <p:nvPr/>
              </p:nvCxnSpPr>
              <p:spPr>
                <a:xfrm>
                  <a:off x="3563888" y="4077072"/>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56 Conector recto"/>
                <p:cNvCxnSpPr/>
                <p:nvPr/>
              </p:nvCxnSpPr>
              <p:spPr>
                <a:xfrm>
                  <a:off x="3563888" y="4149080"/>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57 Conector recto"/>
                <p:cNvCxnSpPr/>
                <p:nvPr/>
              </p:nvCxnSpPr>
              <p:spPr>
                <a:xfrm>
                  <a:off x="3563888" y="4221088"/>
                  <a:ext cx="1512168" cy="0"/>
                </a:xfrm>
                <a:prstGeom prst="line">
                  <a:avLst/>
                </a:prstGeom>
                <a:grpFill/>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58 Conector recto"/>
                <p:cNvCxnSpPr/>
                <p:nvPr/>
              </p:nvCxnSpPr>
              <p:spPr>
                <a:xfrm>
                  <a:off x="3563888" y="4293096"/>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0" name="59 Conector recto"/>
                <p:cNvCxnSpPr/>
                <p:nvPr/>
              </p:nvCxnSpPr>
              <p:spPr>
                <a:xfrm>
                  <a:off x="3563888" y="4365104"/>
                  <a:ext cx="1512168" cy="0"/>
                </a:xfrm>
                <a:prstGeom prst="line">
                  <a:avLst/>
                </a:prstGeom>
                <a:grpFill/>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1" name="60 Conector recto"/>
                <p:cNvCxnSpPr/>
                <p:nvPr/>
              </p:nvCxnSpPr>
              <p:spPr>
                <a:xfrm>
                  <a:off x="3563888" y="4437112"/>
                  <a:ext cx="1512168" cy="0"/>
                </a:xfrm>
                <a:prstGeom prst="line">
                  <a:avLst/>
                </a:prstGeom>
                <a:grpFill/>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61 Conector recto"/>
                <p:cNvCxnSpPr/>
                <p:nvPr/>
              </p:nvCxnSpPr>
              <p:spPr>
                <a:xfrm>
                  <a:off x="3563888" y="4509120"/>
                  <a:ext cx="1512168" cy="0"/>
                </a:xfrm>
                <a:prstGeom prst="line">
                  <a:avLst/>
                </a:prstGeom>
                <a:grpFill/>
                <a:ln w="9525"/>
              </p:spPr>
              <p:style>
                <a:lnRef idx="1">
                  <a:schemeClr val="accent1"/>
                </a:lnRef>
                <a:fillRef idx="0">
                  <a:schemeClr val="accent1"/>
                </a:fillRef>
                <a:effectRef idx="0">
                  <a:schemeClr val="accent1"/>
                </a:effectRef>
                <a:fontRef idx="minor">
                  <a:schemeClr val="tx1"/>
                </a:fontRef>
              </p:style>
            </p:cxnSp>
          </p:grpSp>
        </p:grpSp>
        <p:grpSp>
          <p:nvGrpSpPr>
            <p:cNvPr id="11" name="24 Grupo"/>
            <p:cNvGrpSpPr/>
            <p:nvPr/>
          </p:nvGrpSpPr>
          <p:grpSpPr>
            <a:xfrm>
              <a:off x="7225628" y="3723814"/>
              <a:ext cx="1203730" cy="1127608"/>
              <a:chOff x="7225628" y="3723814"/>
              <a:chExt cx="1203730" cy="1127608"/>
            </a:xfrm>
          </p:grpSpPr>
          <p:sp>
            <p:nvSpPr>
              <p:cNvPr id="12" name="11 CuadroTexto"/>
              <p:cNvSpPr txBox="1"/>
              <p:nvPr/>
            </p:nvSpPr>
            <p:spPr>
              <a:xfrm>
                <a:off x="7740351" y="3723814"/>
                <a:ext cx="197099" cy="261610"/>
              </a:xfrm>
              <a:prstGeom prst="rect">
                <a:avLst/>
              </a:prstGeom>
              <a:noFill/>
            </p:spPr>
            <p:txBody>
              <a:bodyPr wrap="square" rtlCol="0">
                <a:spAutoFit/>
              </a:bodyPr>
              <a:lstStyle/>
              <a:p>
                <a:pPr algn="ctr"/>
                <a:r>
                  <a:rPr lang="es-ES" sz="1100" b="1" dirty="0" smtClean="0">
                    <a:solidFill>
                      <a:srgbClr val="FF0000"/>
                    </a:solidFill>
                  </a:rPr>
                  <a:t>5</a:t>
                </a:r>
                <a:endParaRPr lang="en-GB" sz="1100" b="1" dirty="0">
                  <a:solidFill>
                    <a:srgbClr val="FF0000"/>
                  </a:solidFill>
                </a:endParaRPr>
              </a:p>
            </p:txBody>
          </p:sp>
          <p:sp>
            <p:nvSpPr>
              <p:cNvPr id="13" name="12 CuadroTexto"/>
              <p:cNvSpPr txBox="1"/>
              <p:nvPr/>
            </p:nvSpPr>
            <p:spPr>
              <a:xfrm>
                <a:off x="7740351" y="4070214"/>
                <a:ext cx="197099" cy="261610"/>
              </a:xfrm>
              <a:prstGeom prst="rect">
                <a:avLst/>
              </a:prstGeom>
              <a:noFill/>
            </p:spPr>
            <p:txBody>
              <a:bodyPr wrap="square" rtlCol="0">
                <a:spAutoFit/>
              </a:bodyPr>
              <a:lstStyle/>
              <a:p>
                <a:pPr algn="ctr"/>
                <a:r>
                  <a:rPr lang="es-ES" sz="1100" b="1" dirty="0">
                    <a:solidFill>
                      <a:srgbClr val="FF0000"/>
                    </a:solidFill>
                  </a:rPr>
                  <a:t>4</a:t>
                </a:r>
                <a:endParaRPr lang="en-GB" sz="1100" b="1" dirty="0">
                  <a:solidFill>
                    <a:srgbClr val="FF0000"/>
                  </a:solidFill>
                </a:endParaRPr>
              </a:p>
            </p:txBody>
          </p:sp>
          <p:sp>
            <p:nvSpPr>
              <p:cNvPr id="14" name="13 CuadroTexto"/>
              <p:cNvSpPr txBox="1"/>
              <p:nvPr/>
            </p:nvSpPr>
            <p:spPr>
              <a:xfrm>
                <a:off x="7740351" y="3897014"/>
                <a:ext cx="197099" cy="261610"/>
              </a:xfrm>
              <a:prstGeom prst="rect">
                <a:avLst/>
              </a:prstGeom>
              <a:noFill/>
            </p:spPr>
            <p:txBody>
              <a:bodyPr wrap="square" rtlCol="0">
                <a:spAutoFit/>
              </a:bodyPr>
              <a:lstStyle/>
              <a:p>
                <a:pPr algn="ctr"/>
                <a:r>
                  <a:rPr lang="es-ES" sz="1100" b="1" dirty="0" smtClean="0">
                    <a:solidFill>
                      <a:srgbClr val="FF0000"/>
                    </a:solidFill>
                  </a:rPr>
                  <a:t>3</a:t>
                </a:r>
                <a:endParaRPr lang="en-GB" sz="1100" b="1" dirty="0">
                  <a:solidFill>
                    <a:srgbClr val="FF0000"/>
                  </a:solidFill>
                </a:endParaRPr>
              </a:p>
            </p:txBody>
          </p:sp>
          <p:sp>
            <p:nvSpPr>
              <p:cNvPr id="15" name="14 CuadroTexto"/>
              <p:cNvSpPr txBox="1"/>
              <p:nvPr/>
            </p:nvSpPr>
            <p:spPr>
              <a:xfrm>
                <a:off x="7740351" y="4243414"/>
                <a:ext cx="197099" cy="261610"/>
              </a:xfrm>
              <a:prstGeom prst="rect">
                <a:avLst/>
              </a:prstGeom>
              <a:noFill/>
            </p:spPr>
            <p:txBody>
              <a:bodyPr wrap="square" rtlCol="0">
                <a:spAutoFit/>
              </a:bodyPr>
              <a:lstStyle/>
              <a:p>
                <a:pPr algn="ctr"/>
                <a:r>
                  <a:rPr lang="es-ES" sz="1100" b="1" dirty="0">
                    <a:solidFill>
                      <a:srgbClr val="FF0000"/>
                    </a:solidFill>
                  </a:rPr>
                  <a:t>1</a:t>
                </a:r>
                <a:endParaRPr lang="en-GB" sz="1100" b="1" dirty="0">
                  <a:solidFill>
                    <a:srgbClr val="FF0000"/>
                  </a:solidFill>
                </a:endParaRPr>
              </a:p>
            </p:txBody>
          </p:sp>
          <p:sp>
            <p:nvSpPr>
              <p:cNvPr id="16" name="15 CuadroTexto"/>
              <p:cNvSpPr txBox="1"/>
              <p:nvPr/>
            </p:nvSpPr>
            <p:spPr>
              <a:xfrm>
                <a:off x="7740351" y="4416614"/>
                <a:ext cx="197099" cy="261610"/>
              </a:xfrm>
              <a:prstGeom prst="rect">
                <a:avLst/>
              </a:prstGeom>
              <a:noFill/>
            </p:spPr>
            <p:txBody>
              <a:bodyPr wrap="square" rtlCol="0">
                <a:spAutoFit/>
              </a:bodyPr>
              <a:lstStyle/>
              <a:p>
                <a:pPr algn="ctr"/>
                <a:r>
                  <a:rPr lang="es-ES" sz="1100" b="1" dirty="0" smtClean="0">
                    <a:solidFill>
                      <a:srgbClr val="FF0000"/>
                    </a:solidFill>
                  </a:rPr>
                  <a:t>5</a:t>
                </a:r>
                <a:endParaRPr lang="en-GB" sz="1100" b="1" dirty="0">
                  <a:solidFill>
                    <a:srgbClr val="FF0000"/>
                  </a:solidFill>
                </a:endParaRPr>
              </a:p>
            </p:txBody>
          </p:sp>
          <p:sp>
            <p:nvSpPr>
              <p:cNvPr id="17" name="16 CuadroTexto"/>
              <p:cNvSpPr txBox="1"/>
              <p:nvPr/>
            </p:nvSpPr>
            <p:spPr>
              <a:xfrm>
                <a:off x="7740351" y="4589812"/>
                <a:ext cx="197099" cy="261610"/>
              </a:xfrm>
              <a:prstGeom prst="rect">
                <a:avLst/>
              </a:prstGeom>
              <a:noFill/>
            </p:spPr>
            <p:txBody>
              <a:bodyPr wrap="square" rtlCol="0">
                <a:spAutoFit/>
              </a:bodyPr>
              <a:lstStyle/>
              <a:p>
                <a:pPr algn="ctr"/>
                <a:r>
                  <a:rPr lang="es-ES" sz="1100" b="1" dirty="0">
                    <a:solidFill>
                      <a:srgbClr val="FF0000"/>
                    </a:solidFill>
                  </a:rPr>
                  <a:t>2</a:t>
                </a:r>
                <a:endParaRPr lang="en-GB" sz="1100" b="1" dirty="0">
                  <a:solidFill>
                    <a:srgbClr val="FF0000"/>
                  </a:solidFill>
                </a:endParaRPr>
              </a:p>
            </p:txBody>
          </p:sp>
          <p:cxnSp>
            <p:nvCxnSpPr>
              <p:cNvPr id="18" name="17 Conector recto de flecha"/>
              <p:cNvCxnSpPr/>
              <p:nvPr/>
            </p:nvCxnSpPr>
            <p:spPr>
              <a:xfrm flipH="1">
                <a:off x="7236296" y="3869179"/>
                <a:ext cx="491908" cy="0"/>
              </a:xfrm>
              <a:prstGeom prst="straightConnector1">
                <a:avLst/>
              </a:prstGeom>
              <a:ln w="6350">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19" name="18 Conector recto de flecha"/>
              <p:cNvCxnSpPr/>
              <p:nvPr/>
            </p:nvCxnSpPr>
            <p:spPr>
              <a:xfrm flipH="1" flipV="1">
                <a:off x="7225628" y="4032596"/>
                <a:ext cx="514724" cy="0"/>
              </a:xfrm>
              <a:prstGeom prst="straightConnector1">
                <a:avLst/>
              </a:prstGeom>
              <a:ln w="6350">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20" name="19 Conector recto de flecha"/>
              <p:cNvCxnSpPr/>
              <p:nvPr/>
            </p:nvCxnSpPr>
            <p:spPr>
              <a:xfrm flipH="1" flipV="1">
                <a:off x="7236296" y="4370328"/>
                <a:ext cx="491908" cy="0"/>
              </a:xfrm>
              <a:prstGeom prst="straightConnector1">
                <a:avLst/>
              </a:prstGeom>
              <a:ln w="6350">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21" name="20 Conector recto de flecha"/>
              <p:cNvCxnSpPr/>
              <p:nvPr/>
            </p:nvCxnSpPr>
            <p:spPr>
              <a:xfrm flipH="1" flipV="1">
                <a:off x="7225628" y="4553763"/>
                <a:ext cx="514724" cy="0"/>
              </a:xfrm>
              <a:prstGeom prst="straightConnector1">
                <a:avLst/>
              </a:prstGeom>
              <a:ln w="6350">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p:nvPr/>
            </p:nvCxnSpPr>
            <p:spPr>
              <a:xfrm flipH="1" flipV="1">
                <a:off x="7225628" y="4716627"/>
                <a:ext cx="514724" cy="0"/>
              </a:xfrm>
              <a:prstGeom prst="straightConnector1">
                <a:avLst/>
              </a:prstGeom>
              <a:ln w="6350">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23" name="22 Conector recto de flecha"/>
              <p:cNvCxnSpPr/>
              <p:nvPr/>
            </p:nvCxnSpPr>
            <p:spPr>
              <a:xfrm flipH="1" flipV="1">
                <a:off x="7225628" y="4195461"/>
                <a:ext cx="514724" cy="0"/>
              </a:xfrm>
              <a:prstGeom prst="straightConnector1">
                <a:avLst/>
              </a:prstGeom>
              <a:ln w="6350">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p:nvPr/>
            </p:nvCxnSpPr>
            <p:spPr>
              <a:xfrm flipH="1">
                <a:off x="7937450" y="3861048"/>
                <a:ext cx="491908" cy="0"/>
              </a:xfrm>
              <a:prstGeom prst="straightConnector1">
                <a:avLst/>
              </a:prstGeom>
              <a:ln w="34925">
                <a:solidFill>
                  <a:srgbClr val="FF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p:nvPr/>
            </p:nvCxnSpPr>
            <p:spPr>
              <a:xfrm flipH="1" flipV="1">
                <a:off x="7914634" y="4024465"/>
                <a:ext cx="514724" cy="0"/>
              </a:xfrm>
              <a:prstGeom prst="straightConnector1">
                <a:avLst/>
              </a:prstGeom>
              <a:ln w="6350">
                <a:solidFill>
                  <a:srgbClr val="FF0000"/>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26" name="25 Conector recto de flecha"/>
              <p:cNvCxnSpPr/>
              <p:nvPr/>
            </p:nvCxnSpPr>
            <p:spPr>
              <a:xfrm flipH="1" flipV="1">
                <a:off x="7914634" y="4707219"/>
                <a:ext cx="514724" cy="3854"/>
              </a:xfrm>
              <a:prstGeom prst="straightConnector1">
                <a:avLst/>
              </a:prstGeom>
              <a:ln w="3175">
                <a:solidFill>
                  <a:srgbClr val="FF0000"/>
                </a:solidFill>
                <a:prstDash val="dash"/>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27" name="26 Conector recto de flecha"/>
              <p:cNvCxnSpPr/>
              <p:nvPr/>
            </p:nvCxnSpPr>
            <p:spPr>
              <a:xfrm flipH="1" flipV="1">
                <a:off x="7914634" y="4203163"/>
                <a:ext cx="514724" cy="0"/>
              </a:xfrm>
              <a:prstGeom prst="straightConnector1">
                <a:avLst/>
              </a:prstGeom>
              <a:ln w="22225">
                <a:solidFill>
                  <a:srgbClr val="FF0000"/>
                </a:solidFill>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28" name="27 Conector recto de flecha"/>
              <p:cNvCxnSpPr/>
              <p:nvPr/>
            </p:nvCxnSpPr>
            <p:spPr>
              <a:xfrm flipH="1">
                <a:off x="7897136" y="4551209"/>
                <a:ext cx="491908" cy="0"/>
              </a:xfrm>
              <a:prstGeom prst="straightConnector1">
                <a:avLst/>
              </a:prstGeom>
              <a:ln w="34925">
                <a:solidFill>
                  <a:srgbClr val="FF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173" name="Picture 2"/>
          <p:cNvPicPr>
            <a:picLocks noChangeAspect="1" noChangeArrowheads="1"/>
          </p:cNvPicPr>
          <p:nvPr/>
        </p:nvPicPr>
        <p:blipFill>
          <a:blip r:embed="rId3" cstate="print"/>
          <a:srcRect/>
          <a:stretch>
            <a:fillRect/>
          </a:stretch>
        </p:blipFill>
        <p:spPr bwMode="auto">
          <a:xfrm>
            <a:off x="5724128" y="4581128"/>
            <a:ext cx="2808312" cy="792088"/>
          </a:xfrm>
          <a:prstGeom prst="rect">
            <a:avLst/>
          </a:prstGeom>
          <a:noFill/>
          <a:ln w="9525">
            <a:noFill/>
            <a:miter lim="800000"/>
            <a:headEnd/>
            <a:tailEnd/>
          </a:ln>
        </p:spPr>
      </p:pic>
      <p:sp>
        <p:nvSpPr>
          <p:cNvPr id="174" name="173 Cerrar llave"/>
          <p:cNvSpPr/>
          <p:nvPr/>
        </p:nvSpPr>
        <p:spPr>
          <a:xfrm>
            <a:off x="4283968" y="3717032"/>
            <a:ext cx="432048" cy="14401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178" name="177 Conector recto"/>
          <p:cNvCxnSpPr/>
          <p:nvPr/>
        </p:nvCxnSpPr>
        <p:spPr>
          <a:xfrm>
            <a:off x="5220072" y="4437112"/>
            <a:ext cx="288032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182" name="181 Conector recto de flecha"/>
          <p:cNvCxnSpPr/>
          <p:nvPr/>
        </p:nvCxnSpPr>
        <p:spPr>
          <a:xfrm>
            <a:off x="8100392" y="4437112"/>
            <a:ext cx="0" cy="288032"/>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84" name="183 Conector recto"/>
          <p:cNvCxnSpPr/>
          <p:nvPr/>
        </p:nvCxnSpPr>
        <p:spPr>
          <a:xfrm>
            <a:off x="2915816" y="5661248"/>
            <a:ext cx="4824536"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186" name="185 Conector recto de flecha"/>
          <p:cNvCxnSpPr/>
          <p:nvPr/>
        </p:nvCxnSpPr>
        <p:spPr>
          <a:xfrm flipV="1">
            <a:off x="7740352" y="5373216"/>
            <a:ext cx="0" cy="288032"/>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pic>
        <p:nvPicPr>
          <p:cNvPr id="189" name="188 Imagen" descr="summary.png"/>
          <p:cNvPicPr>
            <a:picLocks noChangeAspect="1"/>
          </p:cNvPicPr>
          <p:nvPr/>
        </p:nvPicPr>
        <p:blipFill>
          <a:blip r:embed="rId4" cstate="print"/>
          <a:stretch>
            <a:fillRect/>
          </a:stretch>
        </p:blipFill>
        <p:spPr>
          <a:xfrm>
            <a:off x="7020272" y="1052736"/>
            <a:ext cx="641226" cy="641226"/>
          </a:xfrm>
          <a:prstGeom prst="rect">
            <a:avLst/>
          </a:prstGeom>
        </p:spPr>
      </p:pic>
      <p:pic>
        <p:nvPicPr>
          <p:cNvPr id="190" name="189 Imagen" descr="summary.png"/>
          <p:cNvPicPr>
            <a:picLocks noChangeAspect="1"/>
          </p:cNvPicPr>
          <p:nvPr/>
        </p:nvPicPr>
        <p:blipFill>
          <a:blip r:embed="rId4" cstate="print"/>
          <a:stretch>
            <a:fillRect/>
          </a:stretch>
        </p:blipFill>
        <p:spPr>
          <a:xfrm>
            <a:off x="7172672" y="1205136"/>
            <a:ext cx="641226" cy="641226"/>
          </a:xfrm>
          <a:prstGeom prst="rect">
            <a:avLst/>
          </a:prstGeom>
        </p:spPr>
      </p:pic>
      <p:pic>
        <p:nvPicPr>
          <p:cNvPr id="191" name="190 Imagen" descr="summary.png"/>
          <p:cNvPicPr>
            <a:picLocks noChangeAspect="1"/>
          </p:cNvPicPr>
          <p:nvPr/>
        </p:nvPicPr>
        <p:blipFill>
          <a:blip r:embed="rId4" cstate="print"/>
          <a:stretch>
            <a:fillRect/>
          </a:stretch>
        </p:blipFill>
        <p:spPr>
          <a:xfrm>
            <a:off x="7325072" y="1357536"/>
            <a:ext cx="641226" cy="641226"/>
          </a:xfrm>
          <a:prstGeom prst="rect">
            <a:avLst/>
          </a:prstGeom>
        </p:spPr>
      </p:pic>
      <p:sp>
        <p:nvSpPr>
          <p:cNvPr id="177" name="176 CuadroTexto"/>
          <p:cNvSpPr txBox="1"/>
          <p:nvPr/>
        </p:nvSpPr>
        <p:spPr>
          <a:xfrm>
            <a:off x="2555776" y="6453336"/>
            <a:ext cx="3024336" cy="307777"/>
          </a:xfrm>
          <a:prstGeom prst="rect">
            <a:avLst/>
          </a:prstGeom>
          <a:noFill/>
        </p:spPr>
        <p:txBody>
          <a:bodyPr wrap="square" rtlCol="0">
            <a:spAutoFit/>
          </a:bodyPr>
          <a:lstStyle/>
          <a:p>
            <a:r>
              <a:rPr lang="es-ES" sz="1400" b="1" i="1" dirty="0" smtClean="0">
                <a:latin typeface="Times New Roman" pitchFamily="18" charset="0"/>
                <a:cs typeface="Times New Roman" pitchFamily="18" charset="0"/>
              </a:rPr>
              <a:t>(Codina-</a:t>
            </a:r>
            <a:r>
              <a:rPr lang="es-ES" sz="1400" b="1" i="1" dirty="0" err="1" smtClean="0">
                <a:latin typeface="Times New Roman" pitchFamily="18" charset="0"/>
                <a:cs typeface="Times New Roman" pitchFamily="18" charset="0"/>
              </a:rPr>
              <a:t>Filbà</a:t>
            </a:r>
            <a:r>
              <a:rPr lang="es-ES" sz="1400" b="1" i="1" dirty="0" smtClean="0">
                <a:latin typeface="Times New Roman" pitchFamily="18" charset="0"/>
                <a:cs typeface="Times New Roman" pitchFamily="18" charset="0"/>
              </a:rPr>
              <a:t> et al., 2017)   </a:t>
            </a:r>
            <a:r>
              <a:rPr lang="es-ES" sz="1400" b="1" i="1" dirty="0" err="1" smtClean="0">
                <a:latin typeface="Times New Roman" pitchFamily="18" charset="0"/>
                <a:cs typeface="Times New Roman" pitchFamily="18" charset="0"/>
              </a:rPr>
              <a:t>IP&amp;M</a:t>
            </a:r>
            <a:endParaRPr lang="es-ES" sz="1400" b="1" i="1" dirty="0">
              <a:latin typeface="Times New Roman" pitchFamily="18" charset="0"/>
              <a:cs typeface="Times New Roman" pitchFamily="18" charset="0"/>
            </a:endParaRPr>
          </a:p>
        </p:txBody>
      </p:sp>
      <p:sp>
        <p:nvSpPr>
          <p:cNvPr id="179" name="178 CuadroTexto"/>
          <p:cNvSpPr txBox="1"/>
          <p:nvPr/>
        </p:nvSpPr>
        <p:spPr>
          <a:xfrm>
            <a:off x="5508104" y="6453336"/>
            <a:ext cx="3168352" cy="307777"/>
          </a:xfrm>
          <a:prstGeom prst="rect">
            <a:avLst/>
          </a:prstGeom>
          <a:noFill/>
        </p:spPr>
        <p:txBody>
          <a:bodyPr wrap="square" rtlCol="0">
            <a:spAutoFit/>
          </a:bodyPr>
          <a:lstStyle/>
          <a:p>
            <a:r>
              <a:rPr lang="es-ES" sz="1400" b="1" i="1" dirty="0" smtClean="0">
                <a:latin typeface="Times New Roman" pitchFamily="18" charset="0"/>
                <a:cs typeface="Times New Roman" pitchFamily="18" charset="0"/>
              </a:rPr>
              <a:t>(</a:t>
            </a:r>
            <a:r>
              <a:rPr lang="es-ES" sz="1400" b="1" i="1" dirty="0" err="1" smtClean="0">
                <a:latin typeface="Times New Roman" pitchFamily="18" charset="0"/>
                <a:cs typeface="Times New Roman" pitchFamily="18" charset="0"/>
              </a:rPr>
              <a:t>Saggion</a:t>
            </a:r>
            <a:r>
              <a:rPr lang="es-ES" sz="1400" b="1" i="1" dirty="0" smtClean="0">
                <a:latin typeface="Times New Roman" pitchFamily="18" charset="0"/>
                <a:cs typeface="Times New Roman" pitchFamily="18" charset="0"/>
              </a:rPr>
              <a:t> et al., 2016) </a:t>
            </a:r>
            <a:r>
              <a:rPr lang="es-ES" sz="1400" b="1" i="1" dirty="0" err="1" smtClean="0">
                <a:latin typeface="Times New Roman" pitchFamily="18" charset="0"/>
                <a:cs typeface="Times New Roman" pitchFamily="18" charset="0"/>
              </a:rPr>
              <a:t>BIRNDL@JCDL</a:t>
            </a:r>
            <a:r>
              <a:rPr lang="es-ES" sz="1400" b="1" i="1" dirty="0" smtClean="0">
                <a:latin typeface="Times New Roman" pitchFamily="18" charset="0"/>
                <a:cs typeface="Times New Roman" pitchFamily="18" charset="0"/>
              </a:rPr>
              <a:t>  </a:t>
            </a:r>
            <a:endParaRPr lang="es-ES" sz="1400" b="1"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5" name="Untitled Project.wmv">
            <a:hlinkClick r:id="" action="ppaction://media"/>
          </p:cNvPr>
          <p:cNvPicPr>
            <a:picLocks noGrp="1" noRot="1" noChangeAspect="1"/>
          </p:cNvPicPr>
          <p:nvPr>
            <p:ph idx="1"/>
            <a:videoFile r:link="rId1"/>
          </p:nvPr>
        </p:nvPicPr>
        <p:blipFill>
          <a:blip r:embed="rId3" cstate="print"/>
          <a:stretch>
            <a:fillRect/>
          </a:stretch>
        </p:blipFill>
        <p:spPr>
          <a:xfrm>
            <a:off x="10595" y="332656"/>
            <a:ext cx="9220307" cy="5688632"/>
          </a:xfrm>
          <a:prstGeom prst="rect">
            <a:avLst/>
          </a:prstGeom>
        </p:spPr>
      </p:pic>
      <p:pic>
        <p:nvPicPr>
          <p:cNvPr id="4" name="Picture 6" descr="Francesco Ronzano's picture"/>
          <p:cNvPicPr>
            <a:picLocks noChangeAspect="1" noChangeArrowheads="1"/>
          </p:cNvPicPr>
          <p:nvPr/>
        </p:nvPicPr>
        <p:blipFill>
          <a:blip r:embed="rId4" cstate="print"/>
          <a:srcRect/>
          <a:stretch>
            <a:fillRect/>
          </a:stretch>
        </p:blipFill>
        <p:spPr bwMode="auto">
          <a:xfrm>
            <a:off x="2555776" y="6209927"/>
            <a:ext cx="648072" cy="648073"/>
          </a:xfrm>
          <a:prstGeom prst="rect">
            <a:avLst/>
          </a:prstGeom>
          <a:noFill/>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1 Título"/>
          <p:cNvSpPr txBox="1">
            <a:spLocks/>
          </p:cNvSpPr>
          <p:nvPr/>
        </p:nvSpPr>
        <p:spPr>
          <a:xfrm>
            <a:off x="323528" y="476672"/>
            <a:ext cx="8229600" cy="1143000"/>
          </a:xfrm>
          <a:prstGeom prst="rect">
            <a:avLst/>
          </a:prstGeom>
        </p:spPr>
        <p:txBody>
          <a:bodyPr vert="horz" lIns="0" rIns="0" bIns="0"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5000" b="0" i="0" u="none" strike="noStrike" kern="1200" cap="none" spc="0" normalizeH="0" baseline="0" noProof="0" dirty="0" smtClean="0">
                <a:ln>
                  <a:noFill/>
                </a:ln>
                <a:solidFill>
                  <a:schemeClr val="tx2"/>
                </a:solidFill>
                <a:effectLst/>
                <a:uLnTx/>
                <a:uFillTx/>
                <a:latin typeface="+mj-lt"/>
                <a:ea typeface="+mj-ea"/>
                <a:cs typeface="+mj-cs"/>
              </a:rPr>
              <a:t>Dr Inventor Text</a:t>
            </a:r>
            <a:r>
              <a:rPr kumimoji="0" lang="en-GB" sz="5000" b="0" i="0" u="none" strike="noStrike" kern="1200" cap="none" spc="0" normalizeH="0" noProof="0" dirty="0" smtClean="0">
                <a:ln>
                  <a:noFill/>
                </a:ln>
                <a:solidFill>
                  <a:schemeClr val="tx2"/>
                </a:solidFill>
                <a:effectLst/>
                <a:uLnTx/>
                <a:uFillTx/>
                <a:latin typeface="+mj-lt"/>
                <a:ea typeface="+mj-ea"/>
                <a:cs typeface="+mj-cs"/>
              </a:rPr>
              <a:t> Mining Library</a:t>
            </a:r>
            <a:endParaRPr kumimoji="0" lang="en-GB" sz="5000" b="0" i="0" u="none" strike="noStrike" kern="1200" cap="none" spc="0" normalizeH="0" baseline="0" noProof="0" dirty="0">
              <a:ln>
                <a:noFill/>
              </a:ln>
              <a:solidFill>
                <a:schemeClr val="tx2"/>
              </a:solidFill>
              <a:effectLst/>
              <a:uLnTx/>
              <a:uFillTx/>
              <a:latin typeface="+mj-lt"/>
              <a:ea typeface="+mj-ea"/>
              <a:cs typeface="+mj-cs"/>
            </a:endParaRPr>
          </a:p>
        </p:txBody>
      </p:sp>
      <p:sp>
        <p:nvSpPr>
          <p:cNvPr id="20" name="19 Marcador de contenido"/>
          <p:cNvSpPr>
            <a:spLocks noGrp="1"/>
          </p:cNvSpPr>
          <p:nvPr>
            <p:ph idx="1"/>
          </p:nvPr>
        </p:nvSpPr>
        <p:spPr>
          <a:xfrm>
            <a:off x="251520" y="1916832"/>
            <a:ext cx="7704856" cy="3456384"/>
          </a:xfrm>
        </p:spPr>
        <p:txBody>
          <a:bodyPr>
            <a:normAutofit fontScale="92500" lnSpcReduction="10000"/>
          </a:bodyPr>
          <a:lstStyle/>
          <a:p>
            <a:r>
              <a:rPr lang="en-GB" dirty="0" smtClean="0"/>
              <a:t>Available at </a:t>
            </a:r>
            <a:r>
              <a:rPr lang="en-GB" dirty="0" err="1" smtClean="0">
                <a:hlinkClick r:id="rId2"/>
              </a:rPr>
              <a:t>http://backingdata.org/dri/library</a:t>
            </a:r>
            <a:endParaRPr lang="en-GB" dirty="0" smtClean="0"/>
          </a:p>
          <a:p>
            <a:r>
              <a:rPr lang="en-GB" dirty="0" smtClean="0"/>
              <a:t>Self contained Java library managed by Maven</a:t>
            </a:r>
          </a:p>
          <a:p>
            <a:r>
              <a:rPr lang="en-GB" dirty="0" smtClean="0"/>
              <a:t>Extensive documentation and examples</a:t>
            </a:r>
          </a:p>
          <a:p>
            <a:r>
              <a:rPr lang="en-GB" dirty="0" smtClean="0"/>
              <a:t>Exposes an API for convenient access to information mined from papers</a:t>
            </a:r>
          </a:p>
          <a:p>
            <a:r>
              <a:rPr lang="en-GB" dirty="0" smtClean="0"/>
              <a:t>Incorporates Web services to support several text enrichment processes</a:t>
            </a:r>
          </a:p>
          <a:p>
            <a:pPr>
              <a:buNone/>
            </a:pPr>
            <a:endParaRPr lang="en-GB" dirty="0" smtClean="0"/>
          </a:p>
          <a:p>
            <a:endParaRPr lang="es-ES" dirty="0" smtClean="0"/>
          </a:p>
          <a:p>
            <a:endParaRPr lang="es-ES" dirty="0" smtClean="0"/>
          </a:p>
          <a:p>
            <a:endParaRPr lang="es-ES" dirty="0"/>
          </a:p>
        </p:txBody>
      </p:sp>
      <p:pic>
        <p:nvPicPr>
          <p:cNvPr id="21" name="20 Imagen" descr="gate.png"/>
          <p:cNvPicPr>
            <a:picLocks noChangeAspect="1"/>
          </p:cNvPicPr>
          <p:nvPr/>
        </p:nvPicPr>
        <p:blipFill>
          <a:blip r:embed="rId3" cstate="print"/>
          <a:stretch>
            <a:fillRect/>
          </a:stretch>
        </p:blipFill>
        <p:spPr>
          <a:xfrm>
            <a:off x="4499992" y="5184224"/>
            <a:ext cx="2179320" cy="1341120"/>
          </a:xfrm>
          <a:prstGeom prst="rect">
            <a:avLst/>
          </a:prstGeom>
        </p:spPr>
      </p:pic>
      <p:pic>
        <p:nvPicPr>
          <p:cNvPr id="22" name="21 Imagen" descr="java.png"/>
          <p:cNvPicPr>
            <a:picLocks noChangeAspect="1"/>
          </p:cNvPicPr>
          <p:nvPr/>
        </p:nvPicPr>
        <p:blipFill>
          <a:blip r:embed="rId4" cstate="print"/>
          <a:stretch>
            <a:fillRect/>
          </a:stretch>
        </p:blipFill>
        <p:spPr>
          <a:xfrm>
            <a:off x="3131840" y="5301208"/>
            <a:ext cx="1112520" cy="685800"/>
          </a:xfrm>
          <a:prstGeom prst="rect">
            <a:avLst/>
          </a:prstGeom>
        </p:spPr>
      </p:pic>
      <p:pic>
        <p:nvPicPr>
          <p:cNvPr id="23" name="22 Imagen" descr="maven.jpg"/>
          <p:cNvPicPr>
            <a:picLocks noChangeAspect="1"/>
          </p:cNvPicPr>
          <p:nvPr/>
        </p:nvPicPr>
        <p:blipFill>
          <a:blip r:embed="rId5" cstate="print"/>
          <a:stretch>
            <a:fillRect/>
          </a:stretch>
        </p:blipFill>
        <p:spPr>
          <a:xfrm>
            <a:off x="755576" y="5445224"/>
            <a:ext cx="1828800" cy="632460"/>
          </a:xfrm>
          <a:prstGeom prst="rect">
            <a:avLst/>
          </a:prstGeom>
        </p:spPr>
      </p:pic>
      <p:pic>
        <p:nvPicPr>
          <p:cNvPr id="24" name="Picture 5"/>
          <p:cNvPicPr>
            <a:picLocks noChangeAspect="1" noChangeArrowheads="1"/>
          </p:cNvPicPr>
          <p:nvPr/>
        </p:nvPicPr>
        <p:blipFill>
          <a:blip r:embed="rId6" cstate="print"/>
          <a:srcRect/>
          <a:stretch>
            <a:fillRect/>
          </a:stretch>
        </p:blipFill>
        <p:spPr bwMode="auto">
          <a:xfrm>
            <a:off x="7236296" y="5229200"/>
            <a:ext cx="1224136" cy="767715"/>
          </a:xfrm>
          <a:prstGeom prst="rect">
            <a:avLst/>
          </a:prstGeom>
          <a:noFill/>
          <a:ln w="9525">
            <a:noFill/>
            <a:miter lim="800000"/>
            <a:headEnd/>
            <a:tailEnd/>
          </a:ln>
        </p:spPr>
      </p:pic>
    </p:spTree>
    <p:extLst>
      <p:ext uri="{BB962C8B-B14F-4D97-AF65-F5344CB8AC3E}">
        <p14:creationId xmlns="" xmlns:p14="http://schemas.microsoft.com/office/powerpoint/2010/main" val="14389112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Luis Espinosa-Anke's picture"/>
          <p:cNvPicPr>
            <a:picLocks noChangeAspect="1" noChangeArrowheads="1"/>
          </p:cNvPicPr>
          <p:nvPr/>
        </p:nvPicPr>
        <p:blipFill>
          <a:blip r:embed="rId2" cstate="print"/>
          <a:srcRect/>
          <a:stretch>
            <a:fillRect/>
          </a:stretch>
        </p:blipFill>
        <p:spPr bwMode="auto">
          <a:xfrm>
            <a:off x="3923928" y="2996952"/>
            <a:ext cx="864097" cy="864098"/>
          </a:xfrm>
          <a:prstGeom prst="rect">
            <a:avLst/>
          </a:prstGeom>
          <a:noFill/>
        </p:spPr>
      </p:pic>
      <p:pic>
        <p:nvPicPr>
          <p:cNvPr id="17" name="16 Imagen" descr="barbieri.png"/>
          <p:cNvPicPr>
            <a:picLocks noChangeAspect="1"/>
          </p:cNvPicPr>
          <p:nvPr/>
        </p:nvPicPr>
        <p:blipFill>
          <a:blip r:embed="rId3" cstate="print"/>
          <a:stretch>
            <a:fillRect/>
          </a:stretch>
        </p:blipFill>
        <p:spPr>
          <a:xfrm>
            <a:off x="5148064" y="2996952"/>
            <a:ext cx="864096" cy="864096"/>
          </a:xfrm>
          <a:prstGeom prst="rect">
            <a:avLst/>
          </a:prstGeom>
        </p:spPr>
      </p:pic>
      <p:sp useBgFill="1">
        <p:nvSpPr>
          <p:cNvPr id="18" name="17 Llamada rectangular redondeada"/>
          <p:cNvSpPr/>
          <p:nvPr/>
        </p:nvSpPr>
        <p:spPr>
          <a:xfrm>
            <a:off x="6588224" y="1844824"/>
            <a:ext cx="1656184" cy="864096"/>
          </a:xfrm>
          <a:prstGeom prst="wedgeRoundRectCallout">
            <a:avLst>
              <a:gd name="adj1" fmla="val -104773"/>
              <a:gd name="adj2" fmla="val 688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 want to study irony detection!!! </a:t>
            </a:r>
            <a:endParaRPr lang="en-US" dirty="0">
              <a:solidFill>
                <a:schemeClr val="tx1"/>
              </a:solidFill>
            </a:endParaRPr>
          </a:p>
        </p:txBody>
      </p:sp>
      <p:sp useBgFill="1">
        <p:nvSpPr>
          <p:cNvPr id="19" name="18 Llamada rectangular redondeada"/>
          <p:cNvSpPr/>
          <p:nvPr/>
        </p:nvSpPr>
        <p:spPr>
          <a:xfrm flipH="1">
            <a:off x="1331640" y="1412776"/>
            <a:ext cx="1872208" cy="1440160"/>
          </a:xfrm>
          <a:prstGeom prst="wedgeRoundRectCallout">
            <a:avLst>
              <a:gd name="adj1" fmla="val -81665"/>
              <a:gd name="adj2" fmla="val 799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 want to automatically identify definitions in free text!!!</a:t>
            </a:r>
            <a:endParaRPr lang="en-US" dirty="0">
              <a:solidFill>
                <a:schemeClr val="tx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35 Rectángulo redondeado"/>
          <p:cNvSpPr/>
          <p:nvPr/>
        </p:nvSpPr>
        <p:spPr>
          <a:xfrm>
            <a:off x="827584" y="2348880"/>
            <a:ext cx="2160240" cy="2880320"/>
          </a:xfrm>
          <a:prstGeom prst="roundRect">
            <a:avLst/>
          </a:prstGeom>
          <a:solidFill>
            <a:schemeClr val="accent1">
              <a:alpha val="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36 Rectángulo redondeado"/>
          <p:cNvSpPr/>
          <p:nvPr/>
        </p:nvSpPr>
        <p:spPr>
          <a:xfrm>
            <a:off x="5436096" y="2348880"/>
            <a:ext cx="2160240" cy="2880320"/>
          </a:xfrm>
          <a:prstGeom prst="roundRect">
            <a:avLst/>
          </a:prstGeom>
          <a:solidFill>
            <a:schemeClr val="accent1">
              <a:alpha val="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 name="1 Grupo"/>
          <p:cNvGrpSpPr/>
          <p:nvPr/>
        </p:nvGrpSpPr>
        <p:grpSpPr>
          <a:xfrm>
            <a:off x="698535" y="476672"/>
            <a:ext cx="2505313" cy="1392482"/>
            <a:chOff x="498408" y="1487607"/>
            <a:chExt cx="2440660" cy="1687217"/>
          </a:xfrm>
        </p:grpSpPr>
        <p:pic>
          <p:nvPicPr>
            <p:cNvPr id="4" name="Picture 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19306" y="2272851"/>
              <a:ext cx="1570215" cy="901973"/>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4"/>
            <p:cNvPicPr>
              <a:picLocks noChangeAspect="1"/>
            </p:cNvPicPr>
            <p:nvPr/>
          </p:nvPicPr>
          <p:blipFill>
            <a:blip r:embed="rId3" cstate="print"/>
            <a:stretch>
              <a:fillRect/>
            </a:stretch>
          </p:blipFill>
          <p:spPr>
            <a:xfrm>
              <a:off x="2322301" y="1923854"/>
              <a:ext cx="616767" cy="608543"/>
            </a:xfrm>
            <a:prstGeom prst="rect">
              <a:avLst/>
            </a:prstGeom>
          </p:spPr>
        </p:pic>
        <p:sp>
          <p:nvSpPr>
            <p:cNvPr id="5" name="Text Box 2"/>
            <p:cNvSpPr txBox="1"/>
            <p:nvPr/>
          </p:nvSpPr>
          <p:spPr>
            <a:xfrm>
              <a:off x="498408" y="1487607"/>
              <a:ext cx="2244791" cy="494665"/>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dirty="0" smtClean="0">
                  <a:solidFill>
                    <a:srgbClr val="7030A0"/>
                  </a:solidFill>
                  <a:ea typeface="Calibri" charset="0"/>
                  <a:cs typeface="Times New Roman" charset="0"/>
                </a:rPr>
                <a:t>Online Scientific Publications</a:t>
              </a:r>
              <a:endParaRPr lang="en-US" dirty="0">
                <a:solidFill>
                  <a:srgbClr val="7030A0"/>
                </a:solidFill>
                <a:ea typeface="Calibri" charset="0"/>
                <a:cs typeface="Times New Roman" charset="0"/>
              </a:endParaRPr>
            </a:p>
          </p:txBody>
        </p:sp>
      </p:grpSp>
      <p:grpSp>
        <p:nvGrpSpPr>
          <p:cNvPr id="7" name="6 Grupo"/>
          <p:cNvGrpSpPr/>
          <p:nvPr/>
        </p:nvGrpSpPr>
        <p:grpSpPr>
          <a:xfrm>
            <a:off x="1259632" y="2060848"/>
            <a:ext cx="1434262" cy="1026681"/>
            <a:chOff x="817813" y="3791915"/>
            <a:chExt cx="1434262" cy="1026681"/>
          </a:xfrm>
        </p:grpSpPr>
        <p:sp>
          <p:nvSpPr>
            <p:cNvPr id="8" name="Rounded Rectangle 10"/>
            <p:cNvSpPr/>
            <p:nvPr/>
          </p:nvSpPr>
          <p:spPr>
            <a:xfrm>
              <a:off x="889821" y="4286853"/>
              <a:ext cx="1362254" cy="531743"/>
            </a:xfrm>
            <a:prstGeom prst="round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a:t>Crawler</a:t>
              </a:r>
              <a:endParaRPr lang="en-US" sz="2000" dirty="0"/>
            </a:p>
          </p:txBody>
        </p:sp>
        <p:pic>
          <p:nvPicPr>
            <p:cNvPr id="9" name="Picture 24"/>
            <p:cNvPicPr>
              <a:picLocks noChangeAspect="1"/>
            </p:cNvPicPr>
            <p:nvPr/>
          </p:nvPicPr>
          <p:blipFill>
            <a:blip r:embed="rId4" cstate="print"/>
            <a:stretch>
              <a:fillRect/>
            </a:stretch>
          </p:blipFill>
          <p:spPr>
            <a:xfrm>
              <a:off x="817813" y="3791915"/>
              <a:ext cx="578863" cy="538342"/>
            </a:xfrm>
            <a:prstGeom prst="rect">
              <a:avLst/>
            </a:prstGeom>
          </p:spPr>
        </p:pic>
      </p:grpSp>
      <p:sp>
        <p:nvSpPr>
          <p:cNvPr id="10" name="Can 12"/>
          <p:cNvSpPr/>
          <p:nvPr/>
        </p:nvSpPr>
        <p:spPr>
          <a:xfrm>
            <a:off x="1475656" y="3501008"/>
            <a:ext cx="1184271" cy="1239724"/>
          </a:xfrm>
          <a:prstGeom prst="can">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Storage</a:t>
            </a:r>
            <a:endParaRPr lang="en-US" sz="1400" dirty="0"/>
          </a:p>
        </p:txBody>
      </p:sp>
      <p:pic>
        <p:nvPicPr>
          <p:cNvPr id="11" name="Picture 18"/>
          <p:cNvPicPr>
            <a:picLocks noChangeAspect="1"/>
          </p:cNvPicPr>
          <p:nvPr/>
        </p:nvPicPr>
        <p:blipFill>
          <a:blip r:embed="rId5" cstate="print"/>
          <a:stretch>
            <a:fillRect/>
          </a:stretch>
        </p:blipFill>
        <p:spPr>
          <a:xfrm>
            <a:off x="3419872" y="2996952"/>
            <a:ext cx="1412124" cy="1168654"/>
          </a:xfrm>
          <a:prstGeom prst="rect">
            <a:avLst/>
          </a:prstGeom>
        </p:spPr>
      </p:pic>
      <p:sp>
        <p:nvSpPr>
          <p:cNvPr id="12" name="Rounded Rectangle 21"/>
          <p:cNvSpPr/>
          <p:nvPr/>
        </p:nvSpPr>
        <p:spPr>
          <a:xfrm>
            <a:off x="5580112" y="3933056"/>
            <a:ext cx="1800200" cy="792088"/>
          </a:xfrm>
          <a:prstGeom prst="round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a:t>Indexing</a:t>
            </a:r>
          </a:p>
        </p:txBody>
      </p:sp>
      <p:sp>
        <p:nvSpPr>
          <p:cNvPr id="13" name="Rounded Rectangle 23"/>
          <p:cNvSpPr/>
          <p:nvPr/>
        </p:nvSpPr>
        <p:spPr>
          <a:xfrm>
            <a:off x="5724128" y="2636912"/>
            <a:ext cx="1512168" cy="576064"/>
          </a:xfrm>
          <a:prstGeom prst="roundRect">
            <a:avLst>
              <a:gd name="adj" fmla="val 0"/>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a:t>Analysis</a:t>
            </a:r>
          </a:p>
        </p:txBody>
      </p:sp>
      <p:sp>
        <p:nvSpPr>
          <p:cNvPr id="14" name="13 Flecha abajo"/>
          <p:cNvSpPr/>
          <p:nvPr/>
        </p:nvSpPr>
        <p:spPr>
          <a:xfrm>
            <a:off x="1763688" y="1988840"/>
            <a:ext cx="288032"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14 Flecha abajo"/>
          <p:cNvSpPr/>
          <p:nvPr/>
        </p:nvSpPr>
        <p:spPr>
          <a:xfrm>
            <a:off x="1907704" y="3212976"/>
            <a:ext cx="288032"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19 Flecha arriba"/>
          <p:cNvSpPr/>
          <p:nvPr/>
        </p:nvSpPr>
        <p:spPr>
          <a:xfrm>
            <a:off x="6228184" y="3429000"/>
            <a:ext cx="288032" cy="2880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4" name="Picture 5" descr="C:\Program Files (x86)\Microsoft Office\MEDIA\CAGCAT10\j0195384.wmf"/>
          <p:cNvPicPr>
            <a:picLocks noChangeAspect="1" noChangeArrowheads="1"/>
          </p:cNvPicPr>
          <p:nvPr/>
        </p:nvPicPr>
        <p:blipFill>
          <a:blip r:embed="rId6" cstate="print"/>
          <a:srcRect/>
          <a:stretch>
            <a:fillRect/>
          </a:stretch>
        </p:blipFill>
        <p:spPr bwMode="auto">
          <a:xfrm>
            <a:off x="6338355" y="1052736"/>
            <a:ext cx="897941" cy="916686"/>
          </a:xfrm>
          <a:prstGeom prst="rect">
            <a:avLst/>
          </a:prstGeom>
          <a:noFill/>
        </p:spPr>
      </p:pic>
      <p:pic>
        <p:nvPicPr>
          <p:cNvPr id="25" name="24 Imagen" descr="citation_network.jpg"/>
          <p:cNvPicPr>
            <a:picLocks noChangeAspect="1"/>
          </p:cNvPicPr>
          <p:nvPr/>
        </p:nvPicPr>
        <p:blipFill>
          <a:blip r:embed="rId7" cstate="print"/>
          <a:stretch>
            <a:fillRect/>
          </a:stretch>
        </p:blipFill>
        <p:spPr>
          <a:xfrm>
            <a:off x="7380312" y="260648"/>
            <a:ext cx="1152128" cy="864096"/>
          </a:xfrm>
          <a:prstGeom prst="rect">
            <a:avLst/>
          </a:prstGeom>
        </p:spPr>
      </p:pic>
      <p:pic>
        <p:nvPicPr>
          <p:cNvPr id="29" name="Picture 7"/>
          <p:cNvPicPr>
            <a:picLocks noChangeAspect="1" noChangeArrowheads="1"/>
          </p:cNvPicPr>
          <p:nvPr/>
        </p:nvPicPr>
        <p:blipFill>
          <a:blip r:embed="rId8" cstate="print"/>
          <a:srcRect/>
          <a:stretch>
            <a:fillRect/>
          </a:stretch>
        </p:blipFill>
        <p:spPr bwMode="auto">
          <a:xfrm>
            <a:off x="4572000" y="764704"/>
            <a:ext cx="1392904" cy="792088"/>
          </a:xfrm>
          <a:prstGeom prst="rect">
            <a:avLst/>
          </a:prstGeom>
          <a:noFill/>
          <a:ln w="9525">
            <a:noFill/>
            <a:miter lim="800000"/>
            <a:headEnd/>
            <a:tailEnd/>
          </a:ln>
        </p:spPr>
      </p:pic>
      <p:pic>
        <p:nvPicPr>
          <p:cNvPr id="30" name="Picture 2"/>
          <p:cNvPicPr>
            <a:picLocks noChangeAspect="1" noChangeArrowheads="1"/>
          </p:cNvPicPr>
          <p:nvPr/>
        </p:nvPicPr>
        <p:blipFill>
          <a:blip r:embed="rId9" cstate="print"/>
          <a:srcRect/>
          <a:stretch>
            <a:fillRect/>
          </a:stretch>
        </p:blipFill>
        <p:spPr bwMode="auto">
          <a:xfrm>
            <a:off x="7488832" y="1196752"/>
            <a:ext cx="1475656" cy="794673"/>
          </a:xfrm>
          <a:prstGeom prst="rect">
            <a:avLst/>
          </a:prstGeom>
          <a:noFill/>
          <a:ln w="9525">
            <a:noFill/>
            <a:miter lim="800000"/>
            <a:headEnd/>
            <a:tailEnd/>
          </a:ln>
        </p:spPr>
      </p:pic>
      <p:sp>
        <p:nvSpPr>
          <p:cNvPr id="32" name="31 Flecha arriba"/>
          <p:cNvSpPr/>
          <p:nvPr/>
        </p:nvSpPr>
        <p:spPr>
          <a:xfrm>
            <a:off x="6372200" y="1988840"/>
            <a:ext cx="288032" cy="2880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34 Llamada rectangular redondeada"/>
          <p:cNvSpPr/>
          <p:nvPr/>
        </p:nvSpPr>
        <p:spPr>
          <a:xfrm>
            <a:off x="6156176" y="188640"/>
            <a:ext cx="626368" cy="540640"/>
          </a:xfrm>
          <a:prstGeom prst="wedgeRoundRectCallout">
            <a:avLst>
              <a:gd name="adj1" fmla="val 53409"/>
              <a:gd name="adj2" fmla="val 105467"/>
              <a:gd name="adj3" fmla="val 16667"/>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b="1" dirty="0" smtClean="0"/>
              <a:t>?</a:t>
            </a:r>
            <a:endParaRPr lang="es-ES" sz="3200" b="1" dirty="0"/>
          </a:p>
        </p:txBody>
      </p:sp>
      <p:pic>
        <p:nvPicPr>
          <p:cNvPr id="42" name="41 Imagen" descr="gate.png"/>
          <p:cNvPicPr>
            <a:picLocks noChangeAspect="1"/>
          </p:cNvPicPr>
          <p:nvPr/>
        </p:nvPicPr>
        <p:blipFill>
          <a:blip r:embed="rId10" cstate="print"/>
          <a:stretch>
            <a:fillRect/>
          </a:stretch>
        </p:blipFill>
        <p:spPr>
          <a:xfrm>
            <a:off x="3131840" y="4365104"/>
            <a:ext cx="1008112" cy="620377"/>
          </a:xfrm>
          <a:prstGeom prst="rect">
            <a:avLst/>
          </a:prstGeom>
        </p:spPr>
      </p:pic>
      <p:pic>
        <p:nvPicPr>
          <p:cNvPr id="43" name="Picture 5"/>
          <p:cNvPicPr>
            <a:picLocks noChangeAspect="1" noChangeArrowheads="1"/>
          </p:cNvPicPr>
          <p:nvPr/>
        </p:nvPicPr>
        <p:blipFill>
          <a:blip r:embed="rId11" cstate="print"/>
          <a:srcRect/>
          <a:stretch>
            <a:fillRect/>
          </a:stretch>
        </p:blipFill>
        <p:spPr bwMode="auto">
          <a:xfrm>
            <a:off x="4355976" y="4365104"/>
            <a:ext cx="803727" cy="504056"/>
          </a:xfrm>
          <a:prstGeom prst="rect">
            <a:avLst/>
          </a:prstGeom>
          <a:noFill/>
          <a:ln w="9525">
            <a:noFill/>
            <a:miter lim="800000"/>
            <a:headEnd/>
            <a:tailEnd/>
          </a:ln>
        </p:spPr>
      </p:pic>
      <p:sp>
        <p:nvSpPr>
          <p:cNvPr id="34" name="33 Flecha a la derecha con muesca"/>
          <p:cNvSpPr/>
          <p:nvPr/>
        </p:nvSpPr>
        <p:spPr>
          <a:xfrm>
            <a:off x="3059832" y="3501008"/>
            <a:ext cx="504056" cy="1966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38 Flecha a la derecha con muesca"/>
          <p:cNvSpPr/>
          <p:nvPr/>
        </p:nvSpPr>
        <p:spPr>
          <a:xfrm>
            <a:off x="4716016" y="3501008"/>
            <a:ext cx="504056" cy="1966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Marcador de contenido" descr="authors_collaborations_inicial.jpg"/>
          <p:cNvPicPr>
            <a:picLocks noGrp="1" noChangeAspect="1"/>
          </p:cNvPicPr>
          <p:nvPr>
            <p:ph idx="1"/>
          </p:nvPr>
        </p:nvPicPr>
        <p:blipFill>
          <a:blip r:embed="rId2" cstate="print"/>
          <a:stretch>
            <a:fillRect/>
          </a:stretch>
        </p:blipFill>
        <p:spPr>
          <a:xfrm>
            <a:off x="0" y="857250"/>
            <a:ext cx="9144000" cy="5143500"/>
          </a:xfrm>
        </p:spPr>
      </p:pic>
      <p:sp>
        <p:nvSpPr>
          <p:cNvPr id="3" name="2 Rectángulo redondeado"/>
          <p:cNvSpPr/>
          <p:nvPr/>
        </p:nvSpPr>
        <p:spPr>
          <a:xfrm>
            <a:off x="5940152" y="260648"/>
            <a:ext cx="237626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Who</a:t>
            </a:r>
            <a:r>
              <a:rPr lang="es-ES" dirty="0" smtClean="0"/>
              <a:t> </a:t>
            </a:r>
            <a:r>
              <a:rPr lang="es-ES" dirty="0" err="1" smtClean="0"/>
              <a:t>is</a:t>
            </a:r>
            <a:r>
              <a:rPr lang="es-ES" dirty="0" smtClean="0"/>
              <a:t> </a:t>
            </a:r>
            <a:r>
              <a:rPr lang="es-ES" dirty="0" err="1" smtClean="0"/>
              <a:t>publishing</a:t>
            </a:r>
            <a:r>
              <a:rPr lang="es-ES" dirty="0" smtClean="0"/>
              <a:t> in </a:t>
            </a:r>
            <a:r>
              <a:rPr lang="es-ES" dirty="0" err="1" smtClean="0"/>
              <a:t>ACL</a:t>
            </a:r>
            <a:r>
              <a:rPr lang="es-ES" dirty="0" smtClean="0"/>
              <a:t> </a:t>
            </a:r>
            <a:r>
              <a:rPr lang="es-ES" dirty="0" err="1" smtClean="0"/>
              <a:t>related</a:t>
            </a:r>
            <a:r>
              <a:rPr lang="es-ES" dirty="0" smtClean="0"/>
              <a:t> </a:t>
            </a:r>
            <a:r>
              <a:rPr lang="es-ES" dirty="0" err="1" smtClean="0"/>
              <a:t>events</a:t>
            </a:r>
            <a:r>
              <a:rPr lang="es-ES" dirty="0" smtClean="0"/>
              <a:t>?</a:t>
            </a:r>
            <a:endParaRPr lang="es-ES" dirty="0"/>
          </a:p>
        </p:txBody>
      </p:sp>
      <p:sp>
        <p:nvSpPr>
          <p:cNvPr id="4" name="3 Rectángulo redondeado"/>
          <p:cNvSpPr/>
          <p:nvPr/>
        </p:nvSpPr>
        <p:spPr>
          <a:xfrm>
            <a:off x="971600" y="260648"/>
            <a:ext cx="237626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Which</a:t>
            </a:r>
            <a:r>
              <a:rPr lang="es-ES" dirty="0" smtClean="0"/>
              <a:t> </a:t>
            </a:r>
            <a:r>
              <a:rPr lang="es-ES" dirty="0" err="1" smtClean="0"/>
              <a:t>countries</a:t>
            </a:r>
            <a:r>
              <a:rPr lang="es-ES" dirty="0" smtClean="0"/>
              <a:t> </a:t>
            </a:r>
            <a:r>
              <a:rPr lang="es-ES" dirty="0" err="1" smtClean="0"/>
              <a:t>publish</a:t>
            </a:r>
            <a:r>
              <a:rPr lang="es-ES" dirty="0" smtClean="0"/>
              <a:t> in </a:t>
            </a:r>
            <a:r>
              <a:rPr lang="es-ES" dirty="0" err="1" smtClean="0"/>
              <a:t>ACL</a:t>
            </a:r>
            <a:r>
              <a:rPr lang="es-ES" dirty="0" smtClean="0"/>
              <a:t> </a:t>
            </a:r>
            <a:r>
              <a:rPr lang="es-ES" dirty="0" err="1" smtClean="0"/>
              <a:t>events</a:t>
            </a:r>
            <a:r>
              <a:rPr lang="es-ES" dirty="0" smtClean="0"/>
              <a:t>?</a:t>
            </a:r>
            <a:endParaRPr lang="es-ES" dirty="0"/>
          </a:p>
        </p:txBody>
      </p:sp>
      <p:pic>
        <p:nvPicPr>
          <p:cNvPr id="5" name="11 Marcador de contenido" descr="accuosto.jpg"/>
          <p:cNvPicPr>
            <a:picLocks noChangeAspect="1"/>
          </p:cNvPicPr>
          <p:nvPr/>
        </p:nvPicPr>
        <p:blipFill>
          <a:blip r:embed="rId3" cstate="print"/>
          <a:stretch>
            <a:fillRect/>
          </a:stretch>
        </p:blipFill>
        <p:spPr>
          <a:xfrm>
            <a:off x="2555776" y="6209928"/>
            <a:ext cx="648072" cy="648072"/>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Marcador de contenido" descr="authors_colaboraciones_filtroporregionyautor_chrisdyer.jpg"/>
          <p:cNvPicPr>
            <a:picLocks noGrp="1" noChangeAspect="1"/>
          </p:cNvPicPr>
          <p:nvPr>
            <p:ph idx="1"/>
          </p:nvPr>
        </p:nvPicPr>
        <p:blipFill>
          <a:blip r:embed="rId2" cstate="print"/>
          <a:stretch>
            <a:fillRect/>
          </a:stretch>
        </p:blipFill>
        <p:spPr>
          <a:xfrm>
            <a:off x="0" y="951706"/>
            <a:ext cx="9144000" cy="5143500"/>
          </a:xfrm>
        </p:spPr>
      </p:pic>
      <p:sp>
        <p:nvSpPr>
          <p:cNvPr id="3" name="2 Rectángulo redondeado"/>
          <p:cNvSpPr/>
          <p:nvPr/>
        </p:nvSpPr>
        <p:spPr>
          <a:xfrm>
            <a:off x="683568" y="260648"/>
            <a:ext cx="237626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Who</a:t>
            </a:r>
            <a:r>
              <a:rPr lang="es-ES" dirty="0" smtClean="0"/>
              <a:t> </a:t>
            </a:r>
            <a:r>
              <a:rPr lang="es-ES" dirty="0" err="1" smtClean="0"/>
              <a:t>collaborates</a:t>
            </a:r>
            <a:r>
              <a:rPr lang="es-ES" dirty="0" smtClean="0"/>
              <a:t> </a:t>
            </a:r>
            <a:r>
              <a:rPr lang="es-ES" dirty="0" err="1" smtClean="0"/>
              <a:t>with</a:t>
            </a:r>
            <a:r>
              <a:rPr lang="es-ES" dirty="0" smtClean="0"/>
              <a:t> Chris </a:t>
            </a:r>
            <a:r>
              <a:rPr lang="es-ES" dirty="0" err="1" smtClean="0"/>
              <a:t>Dyer</a:t>
            </a:r>
            <a:r>
              <a:rPr lang="es-ES" dirty="0" smtClean="0"/>
              <a:t>?</a:t>
            </a:r>
            <a:endParaRPr lang="es-ES" dirty="0"/>
          </a:p>
        </p:txBody>
      </p:sp>
      <p:sp>
        <p:nvSpPr>
          <p:cNvPr id="4" name="3 Rectángulo redondeado"/>
          <p:cNvSpPr/>
          <p:nvPr/>
        </p:nvSpPr>
        <p:spPr>
          <a:xfrm>
            <a:off x="3203848" y="6165304"/>
            <a:ext cx="237626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Where</a:t>
            </a:r>
            <a:r>
              <a:rPr lang="es-ES" dirty="0" smtClean="0"/>
              <a:t> are Chris </a:t>
            </a:r>
            <a:r>
              <a:rPr lang="es-ES" dirty="0" err="1" smtClean="0"/>
              <a:t>Dyer</a:t>
            </a:r>
            <a:r>
              <a:rPr lang="es-ES" dirty="0" smtClean="0"/>
              <a:t> </a:t>
            </a:r>
            <a:r>
              <a:rPr lang="es-ES" dirty="0" err="1" smtClean="0"/>
              <a:t>collaborators</a:t>
            </a:r>
            <a:r>
              <a:rPr lang="es-ES" dirty="0" smtClean="0"/>
              <a:t>?</a:t>
            </a:r>
            <a:endParaRPr lang="es-E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conferences_filtroporconferencia.jpg"/>
          <p:cNvPicPr>
            <a:picLocks noGrp="1" noChangeAspect="1"/>
          </p:cNvPicPr>
          <p:nvPr>
            <p:ph idx="1"/>
          </p:nvPr>
        </p:nvPicPr>
        <p:blipFill>
          <a:blip r:embed="rId2" cstate="print"/>
          <a:stretch>
            <a:fillRect/>
          </a:stretch>
        </p:blipFill>
        <p:spPr>
          <a:xfrm>
            <a:off x="-1" y="690562"/>
            <a:ext cx="9144001" cy="5143501"/>
          </a:xfrm>
        </p:spPr>
      </p:pic>
      <p:sp>
        <p:nvSpPr>
          <p:cNvPr id="3" name="2 Rectángulo redondeado"/>
          <p:cNvSpPr/>
          <p:nvPr/>
        </p:nvSpPr>
        <p:spPr>
          <a:xfrm>
            <a:off x="1331640" y="44624"/>
            <a:ext cx="2520280"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How</a:t>
            </a:r>
            <a:r>
              <a:rPr lang="es-ES" dirty="0" smtClean="0"/>
              <a:t> </a:t>
            </a:r>
            <a:r>
              <a:rPr lang="es-ES" dirty="0" err="1" smtClean="0"/>
              <a:t>many</a:t>
            </a:r>
            <a:r>
              <a:rPr lang="es-ES" dirty="0" smtClean="0"/>
              <a:t> </a:t>
            </a:r>
            <a:r>
              <a:rPr lang="es-ES" dirty="0" err="1" smtClean="0"/>
              <a:t>papers</a:t>
            </a:r>
            <a:r>
              <a:rPr lang="es-ES" dirty="0" smtClean="0"/>
              <a:t> </a:t>
            </a:r>
            <a:r>
              <a:rPr lang="es-ES" dirty="0" err="1" smtClean="0"/>
              <a:t>have</a:t>
            </a:r>
            <a:r>
              <a:rPr lang="es-ES" dirty="0" smtClean="0"/>
              <a:t> </a:t>
            </a:r>
            <a:r>
              <a:rPr lang="es-ES" dirty="0" err="1" smtClean="0"/>
              <a:t>beem</a:t>
            </a:r>
            <a:r>
              <a:rPr lang="es-ES" dirty="0" smtClean="0"/>
              <a:t>  </a:t>
            </a:r>
            <a:r>
              <a:rPr lang="es-ES" dirty="0" err="1" smtClean="0"/>
              <a:t>published</a:t>
            </a:r>
            <a:r>
              <a:rPr lang="es-ES" dirty="0" smtClean="0"/>
              <a:t> in </a:t>
            </a:r>
            <a:r>
              <a:rPr lang="es-ES" dirty="0" err="1" smtClean="0"/>
              <a:t>ACL</a:t>
            </a:r>
            <a:r>
              <a:rPr lang="es-ES" dirty="0" smtClean="0"/>
              <a:t> </a:t>
            </a:r>
            <a:r>
              <a:rPr lang="es-ES" dirty="0" err="1" smtClean="0"/>
              <a:t>related</a:t>
            </a:r>
            <a:r>
              <a:rPr lang="es-ES" dirty="0" smtClean="0"/>
              <a:t> </a:t>
            </a:r>
            <a:r>
              <a:rPr lang="es-ES" dirty="0" err="1" smtClean="0"/>
              <a:t>events</a:t>
            </a:r>
            <a:r>
              <a:rPr lang="es-ES" dirty="0" smtClean="0"/>
              <a:t>?</a:t>
            </a:r>
            <a:endParaRPr lang="es-ES" dirty="0"/>
          </a:p>
        </p:txBody>
      </p:sp>
      <p:sp>
        <p:nvSpPr>
          <p:cNvPr id="5" name="4 Rectángulo redondeado"/>
          <p:cNvSpPr/>
          <p:nvPr/>
        </p:nvSpPr>
        <p:spPr>
          <a:xfrm>
            <a:off x="5724128" y="260648"/>
            <a:ext cx="2520280"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What</a:t>
            </a:r>
            <a:r>
              <a:rPr lang="es-ES" dirty="0" smtClean="0"/>
              <a:t> are </a:t>
            </a:r>
            <a:r>
              <a:rPr lang="es-ES" dirty="0" err="1" smtClean="0"/>
              <a:t>these</a:t>
            </a:r>
            <a:r>
              <a:rPr lang="es-ES" dirty="0" smtClean="0"/>
              <a:t> </a:t>
            </a:r>
            <a:r>
              <a:rPr lang="es-ES" dirty="0" err="1" smtClean="0"/>
              <a:t>conferences</a:t>
            </a:r>
            <a:r>
              <a:rPr lang="es-ES" dirty="0" smtClean="0"/>
              <a:t> </a:t>
            </a:r>
            <a:r>
              <a:rPr lang="es-ES" dirty="0" err="1" smtClean="0"/>
              <a:t>about</a:t>
            </a:r>
            <a:r>
              <a:rPr lang="es-ES" dirty="0" smtClean="0"/>
              <a:t>?</a:t>
            </a:r>
            <a:endParaRPr lang="es-E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authors_collaborations_inicial_fieldsofstudy_papers.jpg"/>
          <p:cNvPicPr>
            <a:picLocks noGrp="1" noChangeAspect="1"/>
          </p:cNvPicPr>
          <p:nvPr>
            <p:ph idx="1"/>
          </p:nvPr>
        </p:nvPicPr>
        <p:blipFill>
          <a:blip r:embed="rId2" cstate="print"/>
          <a:stretch>
            <a:fillRect/>
          </a:stretch>
        </p:blipFill>
        <p:spPr>
          <a:xfrm>
            <a:off x="0" y="857250"/>
            <a:ext cx="9144000" cy="5143500"/>
          </a:xfrm>
        </p:spPr>
      </p:pic>
      <p:sp>
        <p:nvSpPr>
          <p:cNvPr id="3" name="2 Rectángulo redondeado"/>
          <p:cNvSpPr/>
          <p:nvPr/>
        </p:nvSpPr>
        <p:spPr>
          <a:xfrm>
            <a:off x="1907704" y="188640"/>
            <a:ext cx="2520280"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How</a:t>
            </a:r>
            <a:r>
              <a:rPr lang="es-ES" dirty="0" smtClean="0"/>
              <a:t> </a:t>
            </a:r>
            <a:r>
              <a:rPr lang="es-ES" dirty="0" err="1" smtClean="0"/>
              <a:t>ACL</a:t>
            </a:r>
            <a:r>
              <a:rPr lang="es-ES" dirty="0" smtClean="0"/>
              <a:t> </a:t>
            </a:r>
            <a:r>
              <a:rPr lang="es-ES" dirty="0" err="1" smtClean="0"/>
              <a:t>topics</a:t>
            </a:r>
            <a:r>
              <a:rPr lang="es-ES" dirty="0" smtClean="0"/>
              <a:t> </a:t>
            </a:r>
            <a:r>
              <a:rPr lang="es-ES" dirty="0" err="1" smtClean="0"/>
              <a:t>have</a:t>
            </a:r>
            <a:r>
              <a:rPr lang="es-ES" dirty="0" smtClean="0"/>
              <a:t> </a:t>
            </a:r>
            <a:r>
              <a:rPr lang="es-ES" dirty="0" err="1" smtClean="0"/>
              <a:t>evolved</a:t>
            </a:r>
            <a:r>
              <a:rPr lang="es-ES" dirty="0" smtClean="0"/>
              <a:t>?</a:t>
            </a:r>
            <a:endParaRPr lang="es-E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conferences_filtroporconferencia_resultado.jpg"/>
          <p:cNvPicPr>
            <a:picLocks noGrp="1" noChangeAspect="1"/>
          </p:cNvPicPr>
          <p:nvPr>
            <p:ph idx="1"/>
          </p:nvPr>
        </p:nvPicPr>
        <p:blipFill>
          <a:blip r:embed="rId2" cstate="print"/>
          <a:stretch>
            <a:fillRect/>
          </a:stretch>
        </p:blipFill>
        <p:spPr>
          <a:xfrm>
            <a:off x="0" y="785019"/>
            <a:ext cx="9144000" cy="5143500"/>
          </a:xfrm>
        </p:spPr>
      </p:pic>
      <p:sp>
        <p:nvSpPr>
          <p:cNvPr id="3" name="2 Rectángulo redondeado"/>
          <p:cNvSpPr/>
          <p:nvPr/>
        </p:nvSpPr>
        <p:spPr>
          <a:xfrm>
            <a:off x="3347864" y="620688"/>
            <a:ext cx="2520280"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How</a:t>
            </a:r>
            <a:r>
              <a:rPr lang="es-ES" dirty="0" smtClean="0"/>
              <a:t> popular </a:t>
            </a:r>
            <a:r>
              <a:rPr lang="es-ES" dirty="0" err="1" smtClean="0"/>
              <a:t>is</a:t>
            </a:r>
            <a:r>
              <a:rPr lang="es-ES" dirty="0" smtClean="0"/>
              <a:t>  </a:t>
            </a:r>
            <a:r>
              <a:rPr lang="es-ES" dirty="0" err="1" smtClean="0"/>
              <a:t>ACL</a:t>
            </a:r>
            <a:r>
              <a:rPr lang="es-ES" dirty="0" smtClean="0"/>
              <a:t> </a:t>
            </a:r>
            <a:r>
              <a:rPr lang="es-ES" dirty="0" err="1" smtClean="0"/>
              <a:t>main</a:t>
            </a:r>
            <a:r>
              <a:rPr lang="es-ES" dirty="0" smtClean="0"/>
              <a:t> </a:t>
            </a:r>
            <a:r>
              <a:rPr lang="es-ES" dirty="0" err="1" smtClean="0"/>
              <a:t>conference</a:t>
            </a:r>
            <a:r>
              <a:rPr lang="es-ES" dirty="0" smtClean="0"/>
              <a:t>?</a:t>
            </a:r>
            <a:endParaRPr lang="es-E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Marcador de contenido" descr="conferences_filtroporsynset_word_embeddings_resultado.jpg"/>
          <p:cNvPicPr>
            <a:picLocks noGrp="1" noChangeAspect="1"/>
          </p:cNvPicPr>
          <p:nvPr>
            <p:ph idx="1"/>
          </p:nvPr>
        </p:nvPicPr>
        <p:blipFill>
          <a:blip r:embed="rId2" cstate="print"/>
          <a:stretch>
            <a:fillRect/>
          </a:stretch>
        </p:blipFill>
        <p:spPr>
          <a:xfrm>
            <a:off x="-260438" y="435522"/>
            <a:ext cx="9404438" cy="5289996"/>
          </a:xfrm>
        </p:spPr>
      </p:pic>
      <p:sp>
        <p:nvSpPr>
          <p:cNvPr id="3" name="2 Rectángulo redondeado"/>
          <p:cNvSpPr/>
          <p:nvPr/>
        </p:nvSpPr>
        <p:spPr>
          <a:xfrm>
            <a:off x="467544" y="332656"/>
            <a:ext cx="2520280"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What</a:t>
            </a:r>
            <a:r>
              <a:rPr lang="es-ES" dirty="0" smtClean="0"/>
              <a:t> </a:t>
            </a:r>
            <a:r>
              <a:rPr lang="es-ES" dirty="0" err="1" smtClean="0"/>
              <a:t>is</a:t>
            </a:r>
            <a:r>
              <a:rPr lang="es-ES" dirty="0" smtClean="0"/>
              <a:t> </a:t>
            </a:r>
            <a:r>
              <a:rPr lang="es-ES" dirty="0" err="1" smtClean="0"/>
              <a:t>the</a:t>
            </a:r>
            <a:r>
              <a:rPr lang="es-ES" dirty="0" smtClean="0"/>
              <a:t> </a:t>
            </a:r>
            <a:r>
              <a:rPr lang="es-ES" dirty="0" err="1" smtClean="0"/>
              <a:t>evolution</a:t>
            </a:r>
            <a:r>
              <a:rPr lang="es-ES" dirty="0" smtClean="0"/>
              <a:t> of “</a:t>
            </a:r>
            <a:r>
              <a:rPr lang="es-ES" dirty="0" err="1" smtClean="0"/>
              <a:t>word</a:t>
            </a:r>
            <a:r>
              <a:rPr lang="es-ES" dirty="0" smtClean="0"/>
              <a:t> </a:t>
            </a:r>
            <a:r>
              <a:rPr lang="es-ES" dirty="0" err="1" smtClean="0"/>
              <a:t>embeddings</a:t>
            </a:r>
            <a:r>
              <a:rPr lang="es-ES" dirty="0" smtClean="0"/>
              <a:t>” in </a:t>
            </a:r>
            <a:r>
              <a:rPr lang="es-ES" dirty="0" err="1" smtClean="0"/>
              <a:t>ACL</a:t>
            </a:r>
            <a:r>
              <a:rPr lang="es-ES" dirty="0" smtClean="0"/>
              <a:t> </a:t>
            </a:r>
            <a:r>
              <a:rPr lang="es-ES" dirty="0" err="1" smtClean="0"/>
              <a:t>confs</a:t>
            </a:r>
            <a:r>
              <a:rPr lang="es-ES" dirty="0" smtClean="0"/>
              <a:t>?</a:t>
            </a:r>
            <a:endParaRPr lang="es-E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Text Simplification</a:t>
            </a:r>
            <a:endParaRPr lang="en-US" dirty="0"/>
          </a:p>
        </p:txBody>
      </p:sp>
      <p:sp>
        <p:nvSpPr>
          <p:cNvPr id="3" name="2 Marcador de contenido"/>
          <p:cNvSpPr>
            <a:spLocks noGrp="1"/>
          </p:cNvSpPr>
          <p:nvPr>
            <p:ph idx="1"/>
          </p:nvPr>
        </p:nvSpPr>
        <p:spPr>
          <a:xfrm>
            <a:off x="395536" y="1484785"/>
            <a:ext cx="8301608" cy="3024336"/>
          </a:xfrm>
        </p:spPr>
        <p:txBody>
          <a:bodyPr>
            <a:normAutofit/>
          </a:bodyPr>
          <a:lstStyle/>
          <a:p>
            <a:r>
              <a:rPr lang="en-US" sz="2400" dirty="0" smtClean="0"/>
              <a:t>Texts are sometimes too complicated: long sentences, uncommon vocabulary</a:t>
            </a:r>
          </a:p>
          <a:p>
            <a:pPr lvl="1"/>
            <a:r>
              <a:rPr lang="en-US" sz="1800" b="1" dirty="0" smtClean="0"/>
              <a:t>Wikipedia</a:t>
            </a:r>
            <a:r>
              <a:rPr lang="en-US" sz="1800" dirty="0" smtClean="0"/>
              <a:t>: Opera is an art form in which singers and musicians perform a dramatic work combining text (</a:t>
            </a:r>
            <a:r>
              <a:rPr lang="en-US" sz="1800" i="1" dirty="0" smtClean="0"/>
              <a:t>libretto</a:t>
            </a:r>
            <a:r>
              <a:rPr lang="en-US" sz="1800" dirty="0" smtClean="0"/>
              <a:t>) and </a:t>
            </a:r>
            <a:r>
              <a:rPr lang="en-US" sz="1800" i="1" dirty="0" smtClean="0"/>
              <a:t>musical score</a:t>
            </a:r>
            <a:r>
              <a:rPr lang="en-US" sz="1800" dirty="0" smtClean="0"/>
              <a:t>, usually in a </a:t>
            </a:r>
            <a:r>
              <a:rPr lang="en-US" sz="1800" i="1" dirty="0" smtClean="0"/>
              <a:t>theatrical setting</a:t>
            </a:r>
            <a:r>
              <a:rPr lang="en-US" sz="1800" dirty="0" smtClean="0"/>
              <a:t>.</a:t>
            </a:r>
          </a:p>
          <a:p>
            <a:pPr lvl="2">
              <a:buNone/>
            </a:pPr>
            <a:endParaRPr lang="en-US" sz="2400" dirty="0" smtClean="0"/>
          </a:p>
          <a:p>
            <a:pPr lvl="1"/>
            <a:endParaRPr lang="en-US" sz="2400" i="1"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Text Simplification</a:t>
            </a:r>
            <a:endParaRPr lang="en-US" dirty="0"/>
          </a:p>
        </p:txBody>
      </p:sp>
      <p:sp>
        <p:nvSpPr>
          <p:cNvPr id="3" name="2 Marcador de contenido"/>
          <p:cNvSpPr>
            <a:spLocks noGrp="1"/>
          </p:cNvSpPr>
          <p:nvPr>
            <p:ph idx="1"/>
          </p:nvPr>
        </p:nvSpPr>
        <p:spPr>
          <a:xfrm>
            <a:off x="395536" y="1484785"/>
            <a:ext cx="8301608" cy="3024336"/>
          </a:xfrm>
        </p:spPr>
        <p:txBody>
          <a:bodyPr>
            <a:normAutofit/>
          </a:bodyPr>
          <a:lstStyle/>
          <a:p>
            <a:r>
              <a:rPr lang="en-US" sz="2400" dirty="0" smtClean="0"/>
              <a:t>Texts are sometimes too complicated: long sentences, uncommon vocabulary</a:t>
            </a:r>
          </a:p>
          <a:p>
            <a:pPr lvl="1"/>
            <a:r>
              <a:rPr lang="en-US" sz="1800" b="1" dirty="0" smtClean="0"/>
              <a:t>Wikipedia</a:t>
            </a:r>
            <a:r>
              <a:rPr lang="en-US" sz="1800" dirty="0" smtClean="0"/>
              <a:t>: Opera is an art form in which singers and musicians perform a dramatic work combining text (</a:t>
            </a:r>
            <a:r>
              <a:rPr lang="en-US" sz="1800" i="1" dirty="0" smtClean="0"/>
              <a:t>libretto</a:t>
            </a:r>
            <a:r>
              <a:rPr lang="en-US" sz="1800" dirty="0" smtClean="0"/>
              <a:t>) and </a:t>
            </a:r>
            <a:r>
              <a:rPr lang="en-US" sz="1800" i="1" dirty="0" smtClean="0"/>
              <a:t>musical score</a:t>
            </a:r>
            <a:r>
              <a:rPr lang="en-US" sz="1800" dirty="0" smtClean="0"/>
              <a:t>, usually in a </a:t>
            </a:r>
            <a:r>
              <a:rPr lang="en-US" sz="1800" i="1" dirty="0" smtClean="0"/>
              <a:t>theatrical setting</a:t>
            </a:r>
            <a:r>
              <a:rPr lang="en-US" sz="1800" dirty="0" smtClean="0"/>
              <a:t>.</a:t>
            </a:r>
          </a:p>
          <a:p>
            <a:r>
              <a:rPr lang="en-US" sz="2400" dirty="0" smtClean="0"/>
              <a:t>Easy-to-read texts usually contain shorter sentences and common vocabulary</a:t>
            </a:r>
          </a:p>
          <a:p>
            <a:pPr lvl="2">
              <a:buNone/>
            </a:pPr>
            <a:endParaRPr lang="en-US" sz="2400" dirty="0" smtClean="0"/>
          </a:p>
          <a:p>
            <a:pPr lvl="1"/>
            <a:endParaRPr lang="en-US" sz="2400" i="1" dirty="0" smtClean="0"/>
          </a:p>
        </p:txBody>
      </p:sp>
      <p:pic>
        <p:nvPicPr>
          <p:cNvPr id="7" name="6 Imagen" descr="etr.png"/>
          <p:cNvPicPr>
            <a:picLocks noChangeAspect="1"/>
          </p:cNvPicPr>
          <p:nvPr/>
        </p:nvPicPr>
        <p:blipFill>
          <a:blip r:embed="rId3" cstate="print"/>
          <a:stretch>
            <a:fillRect/>
          </a:stretch>
        </p:blipFill>
        <p:spPr>
          <a:xfrm>
            <a:off x="8028384" y="2996952"/>
            <a:ext cx="495818" cy="504056"/>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Text Simplification</a:t>
            </a:r>
            <a:endParaRPr lang="en-US" dirty="0"/>
          </a:p>
        </p:txBody>
      </p:sp>
      <p:sp>
        <p:nvSpPr>
          <p:cNvPr id="3" name="2 Marcador de contenido"/>
          <p:cNvSpPr>
            <a:spLocks noGrp="1"/>
          </p:cNvSpPr>
          <p:nvPr>
            <p:ph idx="1"/>
          </p:nvPr>
        </p:nvSpPr>
        <p:spPr>
          <a:xfrm>
            <a:off x="395536" y="1484785"/>
            <a:ext cx="8301608" cy="3024336"/>
          </a:xfrm>
        </p:spPr>
        <p:txBody>
          <a:bodyPr>
            <a:normAutofit lnSpcReduction="10000"/>
          </a:bodyPr>
          <a:lstStyle/>
          <a:p>
            <a:r>
              <a:rPr lang="en-US" sz="2400" dirty="0" smtClean="0"/>
              <a:t>Texts are sometimes too complicated: long sentences, uncommon vocabulary</a:t>
            </a:r>
          </a:p>
          <a:p>
            <a:pPr lvl="1"/>
            <a:r>
              <a:rPr lang="en-US" sz="1800" b="1" dirty="0" smtClean="0"/>
              <a:t>Wikipedia</a:t>
            </a:r>
            <a:r>
              <a:rPr lang="en-US" sz="1800" dirty="0" smtClean="0"/>
              <a:t>: Opera is an art form in which singers and musicians perform a dramatic work combining text (</a:t>
            </a:r>
            <a:r>
              <a:rPr lang="en-US" sz="1800" i="1" dirty="0" smtClean="0"/>
              <a:t>libretto</a:t>
            </a:r>
            <a:r>
              <a:rPr lang="en-US" sz="1800" dirty="0" smtClean="0"/>
              <a:t>) and </a:t>
            </a:r>
            <a:r>
              <a:rPr lang="en-US" sz="1800" i="1" dirty="0" smtClean="0"/>
              <a:t>musical score</a:t>
            </a:r>
            <a:r>
              <a:rPr lang="en-US" sz="1800" dirty="0" smtClean="0"/>
              <a:t>, usually in a </a:t>
            </a:r>
            <a:r>
              <a:rPr lang="en-US" sz="1800" i="1" dirty="0" smtClean="0"/>
              <a:t>theatrical setting</a:t>
            </a:r>
            <a:r>
              <a:rPr lang="en-US" sz="1800" dirty="0" smtClean="0"/>
              <a:t>.</a:t>
            </a:r>
          </a:p>
          <a:p>
            <a:r>
              <a:rPr lang="en-US" sz="2400" dirty="0" smtClean="0"/>
              <a:t>Easy-to-read texts usually contain shorter sentences and common vocabulary</a:t>
            </a:r>
          </a:p>
          <a:p>
            <a:pPr lvl="1"/>
            <a:r>
              <a:rPr lang="en-US" sz="1800" b="1" dirty="0" smtClean="0"/>
              <a:t>Simple Wikipedia</a:t>
            </a:r>
            <a:r>
              <a:rPr lang="en-US" sz="1800" dirty="0" smtClean="0"/>
              <a:t>: Opera is a drama set to music. An opera is like a play in which everything is sung instead of spoken. </a:t>
            </a:r>
          </a:p>
          <a:p>
            <a:pPr lvl="2">
              <a:buNone/>
            </a:pPr>
            <a:endParaRPr lang="en-US" sz="2400" dirty="0" smtClean="0"/>
          </a:p>
          <a:p>
            <a:pPr lvl="1"/>
            <a:endParaRPr lang="en-US" sz="2400" i="1" dirty="0" smtClean="0"/>
          </a:p>
        </p:txBody>
      </p:sp>
      <p:pic>
        <p:nvPicPr>
          <p:cNvPr id="7" name="6 Imagen" descr="etr.png"/>
          <p:cNvPicPr>
            <a:picLocks noChangeAspect="1"/>
          </p:cNvPicPr>
          <p:nvPr/>
        </p:nvPicPr>
        <p:blipFill>
          <a:blip r:embed="rId3" cstate="print"/>
          <a:stretch>
            <a:fillRect/>
          </a:stretch>
        </p:blipFill>
        <p:spPr>
          <a:xfrm>
            <a:off x="8028384" y="2996952"/>
            <a:ext cx="495818" cy="50405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Luis Espinosa-Anke's picture"/>
          <p:cNvPicPr>
            <a:picLocks noChangeAspect="1" noChangeArrowheads="1"/>
          </p:cNvPicPr>
          <p:nvPr/>
        </p:nvPicPr>
        <p:blipFill>
          <a:blip r:embed="rId2" cstate="print"/>
          <a:srcRect/>
          <a:stretch>
            <a:fillRect/>
          </a:stretch>
        </p:blipFill>
        <p:spPr bwMode="auto">
          <a:xfrm>
            <a:off x="3923928" y="2996952"/>
            <a:ext cx="864097" cy="864098"/>
          </a:xfrm>
          <a:prstGeom prst="rect">
            <a:avLst/>
          </a:prstGeom>
          <a:noFill/>
        </p:spPr>
      </p:pic>
      <p:pic>
        <p:nvPicPr>
          <p:cNvPr id="17" name="16 Imagen" descr="barbieri.png"/>
          <p:cNvPicPr>
            <a:picLocks noChangeAspect="1"/>
          </p:cNvPicPr>
          <p:nvPr/>
        </p:nvPicPr>
        <p:blipFill>
          <a:blip r:embed="rId3" cstate="print"/>
          <a:stretch>
            <a:fillRect/>
          </a:stretch>
        </p:blipFill>
        <p:spPr>
          <a:xfrm>
            <a:off x="5148064" y="2996952"/>
            <a:ext cx="864096" cy="864096"/>
          </a:xfrm>
          <a:prstGeom prst="rect">
            <a:avLst/>
          </a:prstGeom>
        </p:spPr>
      </p:pic>
      <p:sp useBgFill="1">
        <p:nvSpPr>
          <p:cNvPr id="18" name="17 Llamada rectangular redondeada"/>
          <p:cNvSpPr/>
          <p:nvPr/>
        </p:nvSpPr>
        <p:spPr>
          <a:xfrm>
            <a:off x="6588224" y="1844824"/>
            <a:ext cx="1656184" cy="864096"/>
          </a:xfrm>
          <a:prstGeom prst="wedgeRoundRectCallout">
            <a:avLst>
              <a:gd name="adj1" fmla="val -104773"/>
              <a:gd name="adj2" fmla="val 688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 want to study irony detection!!! </a:t>
            </a:r>
            <a:endParaRPr lang="en-US" dirty="0">
              <a:solidFill>
                <a:schemeClr val="tx1"/>
              </a:solidFill>
            </a:endParaRPr>
          </a:p>
        </p:txBody>
      </p:sp>
      <p:sp useBgFill="1">
        <p:nvSpPr>
          <p:cNvPr id="19" name="18 Llamada rectangular redondeada"/>
          <p:cNvSpPr/>
          <p:nvPr/>
        </p:nvSpPr>
        <p:spPr>
          <a:xfrm flipH="1">
            <a:off x="1331640" y="1412776"/>
            <a:ext cx="1872208" cy="1440160"/>
          </a:xfrm>
          <a:prstGeom prst="wedgeRoundRectCallout">
            <a:avLst>
              <a:gd name="adj1" fmla="val -81665"/>
              <a:gd name="adj2" fmla="val 799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 want to automatically identify definitions in free text!!!</a:t>
            </a:r>
            <a:endParaRPr lang="en-US" dirty="0">
              <a:solidFill>
                <a:schemeClr val="tx1"/>
              </a:solidFill>
            </a:endParaRPr>
          </a:p>
        </p:txBody>
      </p:sp>
      <p:pic>
        <p:nvPicPr>
          <p:cNvPr id="20" name="Picture 6" descr="Francesco Ronzano's picture"/>
          <p:cNvPicPr>
            <a:picLocks noChangeAspect="1" noChangeArrowheads="1"/>
          </p:cNvPicPr>
          <p:nvPr/>
        </p:nvPicPr>
        <p:blipFill>
          <a:blip r:embed="rId4" cstate="print"/>
          <a:srcRect/>
          <a:stretch>
            <a:fillRect/>
          </a:stretch>
        </p:blipFill>
        <p:spPr bwMode="auto">
          <a:xfrm>
            <a:off x="4716016" y="4149080"/>
            <a:ext cx="792088" cy="792089"/>
          </a:xfrm>
          <a:prstGeom prst="rect">
            <a:avLst/>
          </a:prstGeom>
          <a:noFill/>
        </p:spPr>
      </p:pic>
      <p:sp useBgFill="1">
        <p:nvSpPr>
          <p:cNvPr id="21" name="20 Llamada rectangular redondeada"/>
          <p:cNvSpPr/>
          <p:nvPr/>
        </p:nvSpPr>
        <p:spPr>
          <a:xfrm flipH="1">
            <a:off x="1403648" y="4077072"/>
            <a:ext cx="2448272" cy="1080120"/>
          </a:xfrm>
          <a:prstGeom prst="wedgeRoundRectCallout">
            <a:avLst>
              <a:gd name="adj1" fmla="val -89141"/>
              <a:gd name="adj2" fmla="val -159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We need to study deep machine learning architectures !!!</a:t>
            </a:r>
            <a:endParaRPr lang="en-US" dirty="0">
              <a:solidFill>
                <a:schemeClr val="tx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Text Simplification</a:t>
            </a:r>
            <a:endParaRPr lang="en-US" dirty="0"/>
          </a:p>
        </p:txBody>
      </p:sp>
      <p:sp>
        <p:nvSpPr>
          <p:cNvPr id="3" name="2 Marcador de contenido"/>
          <p:cNvSpPr>
            <a:spLocks noGrp="1"/>
          </p:cNvSpPr>
          <p:nvPr>
            <p:ph idx="1"/>
          </p:nvPr>
        </p:nvSpPr>
        <p:spPr>
          <a:xfrm>
            <a:off x="395536" y="1484785"/>
            <a:ext cx="8301608" cy="3024336"/>
          </a:xfrm>
        </p:spPr>
        <p:txBody>
          <a:bodyPr>
            <a:normAutofit lnSpcReduction="10000"/>
          </a:bodyPr>
          <a:lstStyle/>
          <a:p>
            <a:r>
              <a:rPr lang="en-US" sz="2400" dirty="0" smtClean="0"/>
              <a:t>Texts are sometimes too complicated: long sentences, uncommon vocabulary</a:t>
            </a:r>
          </a:p>
          <a:p>
            <a:pPr lvl="1"/>
            <a:r>
              <a:rPr lang="en-US" sz="1800" b="1" dirty="0" smtClean="0"/>
              <a:t>Wikipedia</a:t>
            </a:r>
            <a:r>
              <a:rPr lang="en-US" sz="1800" dirty="0" smtClean="0"/>
              <a:t>: Opera is an art form in which singers and musicians perform a dramatic work combining text (</a:t>
            </a:r>
            <a:r>
              <a:rPr lang="en-US" sz="1800" i="1" dirty="0" smtClean="0"/>
              <a:t>libretto</a:t>
            </a:r>
            <a:r>
              <a:rPr lang="en-US" sz="1800" dirty="0" smtClean="0"/>
              <a:t>) and </a:t>
            </a:r>
            <a:r>
              <a:rPr lang="en-US" sz="1800" i="1" dirty="0" smtClean="0"/>
              <a:t>musical score</a:t>
            </a:r>
            <a:r>
              <a:rPr lang="en-US" sz="1800" dirty="0" smtClean="0"/>
              <a:t>, usually in a </a:t>
            </a:r>
            <a:r>
              <a:rPr lang="en-US" sz="1800" i="1" dirty="0" smtClean="0"/>
              <a:t>theatrical setting</a:t>
            </a:r>
            <a:r>
              <a:rPr lang="en-US" sz="1800" dirty="0" smtClean="0"/>
              <a:t>.</a:t>
            </a:r>
          </a:p>
          <a:p>
            <a:r>
              <a:rPr lang="en-US" sz="2400" dirty="0" smtClean="0"/>
              <a:t>Easy-to-read texts usually contain shorter sentences and common vocabulary</a:t>
            </a:r>
          </a:p>
          <a:p>
            <a:pPr lvl="1"/>
            <a:r>
              <a:rPr lang="en-US" sz="1800" b="1" dirty="0" smtClean="0"/>
              <a:t>Simple Wikipedia</a:t>
            </a:r>
            <a:r>
              <a:rPr lang="en-US" sz="1800" dirty="0" smtClean="0"/>
              <a:t>: Opera is a drama set to music. An opera is like a play in which everything is sung instead of spoken. </a:t>
            </a:r>
          </a:p>
          <a:p>
            <a:pPr lvl="2">
              <a:buNone/>
            </a:pPr>
            <a:endParaRPr lang="en-US" sz="2400" dirty="0" smtClean="0"/>
          </a:p>
          <a:p>
            <a:pPr lvl="1"/>
            <a:endParaRPr lang="en-US" sz="2400" i="1" dirty="0" smtClean="0"/>
          </a:p>
        </p:txBody>
      </p:sp>
      <p:pic>
        <p:nvPicPr>
          <p:cNvPr id="7" name="6 Imagen" descr="etr.png"/>
          <p:cNvPicPr>
            <a:picLocks noChangeAspect="1"/>
          </p:cNvPicPr>
          <p:nvPr/>
        </p:nvPicPr>
        <p:blipFill>
          <a:blip r:embed="rId3" cstate="print"/>
          <a:stretch>
            <a:fillRect/>
          </a:stretch>
        </p:blipFill>
        <p:spPr>
          <a:xfrm>
            <a:off x="8028384" y="2996952"/>
            <a:ext cx="495818" cy="504056"/>
          </a:xfrm>
          <a:prstGeom prst="rect">
            <a:avLst/>
          </a:prstGeom>
        </p:spPr>
      </p:pic>
      <p:pic>
        <p:nvPicPr>
          <p:cNvPr id="8" name="7 Imagen" descr="Spanish.jpg"/>
          <p:cNvPicPr>
            <a:picLocks noChangeAspect="1"/>
          </p:cNvPicPr>
          <p:nvPr/>
        </p:nvPicPr>
        <p:blipFill>
          <a:blip r:embed="rId4" cstate="print"/>
          <a:stretch>
            <a:fillRect/>
          </a:stretch>
        </p:blipFill>
        <p:spPr>
          <a:xfrm>
            <a:off x="124902" y="4725144"/>
            <a:ext cx="2286858" cy="1008112"/>
          </a:xfrm>
          <a:prstGeom prst="rect">
            <a:avLst/>
          </a:prstGeom>
        </p:spPr>
      </p:pic>
      <p:sp>
        <p:nvSpPr>
          <p:cNvPr id="12" name="11 Rectángulo"/>
          <p:cNvSpPr/>
          <p:nvPr/>
        </p:nvSpPr>
        <p:spPr>
          <a:xfrm>
            <a:off x="2555776" y="4509120"/>
            <a:ext cx="6048672" cy="72008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solidFill>
                  <a:schemeClr val="tx1"/>
                </a:solidFill>
              </a:rPr>
              <a:t>Los sindicatos de trabajadores y las asociaciones empresariales contribuyen a la defensa y promoción de los intereses económicos y sociales que les son propios.</a:t>
            </a:r>
            <a:endParaRPr lang="es-ES" sz="1600" dirty="0">
              <a:solidFill>
                <a:schemeClr val="tx1"/>
              </a:solidFill>
            </a:endParaRPr>
          </a:p>
        </p:txBody>
      </p:sp>
      <p:sp>
        <p:nvSpPr>
          <p:cNvPr id="9" name="8 Rectángulo"/>
          <p:cNvSpPr/>
          <p:nvPr/>
        </p:nvSpPr>
        <p:spPr>
          <a:xfrm>
            <a:off x="7884368" y="4149080"/>
            <a:ext cx="1008112" cy="288032"/>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Article</a:t>
            </a:r>
            <a:r>
              <a:rPr lang="es-ES" dirty="0" smtClean="0">
                <a:solidFill>
                  <a:schemeClr val="tx1"/>
                </a:solidFill>
              </a:rPr>
              <a:t> 7</a:t>
            </a:r>
            <a:endParaRPr lang="es-ES" dirty="0">
              <a:solidFill>
                <a:schemeClr val="tx1"/>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Rectángulo"/>
          <p:cNvSpPr/>
          <p:nvPr/>
        </p:nvSpPr>
        <p:spPr>
          <a:xfrm>
            <a:off x="2555776" y="5301208"/>
            <a:ext cx="6048672" cy="79208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solidFill>
                  <a:schemeClr val="tx1"/>
                </a:solidFill>
              </a:rPr>
              <a:t>Los trabajadores defienden sus intereses a través de los sindicatos. </a:t>
            </a:r>
          </a:p>
          <a:p>
            <a:pPr algn="ctr"/>
            <a:r>
              <a:rPr lang="es-ES" sz="1600" dirty="0" smtClean="0">
                <a:solidFill>
                  <a:schemeClr val="tx1"/>
                </a:solidFill>
              </a:rPr>
              <a:t>Las empresas defienden sus intereses a través de sus asociaciones </a:t>
            </a:r>
            <a:endParaRPr lang="es-ES" sz="1600" dirty="0">
              <a:solidFill>
                <a:schemeClr val="tx1"/>
              </a:solidFill>
            </a:endParaRPr>
          </a:p>
        </p:txBody>
      </p:sp>
      <p:sp>
        <p:nvSpPr>
          <p:cNvPr id="2" name="1 Título"/>
          <p:cNvSpPr>
            <a:spLocks noGrp="1"/>
          </p:cNvSpPr>
          <p:nvPr>
            <p:ph type="title"/>
          </p:nvPr>
        </p:nvSpPr>
        <p:spPr/>
        <p:txBody>
          <a:bodyPr/>
          <a:lstStyle/>
          <a:p>
            <a:r>
              <a:rPr lang="en-US" dirty="0" smtClean="0"/>
              <a:t>Text Simplification</a:t>
            </a:r>
            <a:endParaRPr lang="en-US" dirty="0"/>
          </a:p>
        </p:txBody>
      </p:sp>
      <p:sp>
        <p:nvSpPr>
          <p:cNvPr id="3" name="2 Marcador de contenido"/>
          <p:cNvSpPr>
            <a:spLocks noGrp="1"/>
          </p:cNvSpPr>
          <p:nvPr>
            <p:ph idx="1"/>
          </p:nvPr>
        </p:nvSpPr>
        <p:spPr>
          <a:xfrm>
            <a:off x="395536" y="1484785"/>
            <a:ext cx="8301608" cy="3024336"/>
          </a:xfrm>
        </p:spPr>
        <p:txBody>
          <a:bodyPr>
            <a:normAutofit lnSpcReduction="10000"/>
          </a:bodyPr>
          <a:lstStyle/>
          <a:p>
            <a:r>
              <a:rPr lang="en-US" sz="2400" dirty="0" smtClean="0"/>
              <a:t>Texts are sometimes too complicated: long sentences, uncommon vocabulary</a:t>
            </a:r>
          </a:p>
          <a:p>
            <a:pPr lvl="1"/>
            <a:r>
              <a:rPr lang="en-US" sz="1800" b="1" dirty="0" smtClean="0"/>
              <a:t>Wikipedia</a:t>
            </a:r>
            <a:r>
              <a:rPr lang="en-US" sz="1800" dirty="0" smtClean="0"/>
              <a:t>: Opera is an art form in which singers and musicians perform a dramatic work combining text (</a:t>
            </a:r>
            <a:r>
              <a:rPr lang="en-US" sz="1800" i="1" dirty="0" smtClean="0"/>
              <a:t>libretto</a:t>
            </a:r>
            <a:r>
              <a:rPr lang="en-US" sz="1800" dirty="0" smtClean="0"/>
              <a:t>) and </a:t>
            </a:r>
            <a:r>
              <a:rPr lang="en-US" sz="1800" i="1" dirty="0" smtClean="0"/>
              <a:t>musical score</a:t>
            </a:r>
            <a:r>
              <a:rPr lang="en-US" sz="1800" dirty="0" smtClean="0"/>
              <a:t>, usually in a </a:t>
            </a:r>
            <a:r>
              <a:rPr lang="en-US" sz="1800" i="1" dirty="0" smtClean="0"/>
              <a:t>theatrical setting</a:t>
            </a:r>
            <a:r>
              <a:rPr lang="en-US" sz="1800" dirty="0" smtClean="0"/>
              <a:t>.</a:t>
            </a:r>
          </a:p>
          <a:p>
            <a:r>
              <a:rPr lang="en-US" sz="2400" dirty="0" smtClean="0"/>
              <a:t>Easy-to-read texts usually contain shorter sentences and common vocabulary</a:t>
            </a:r>
          </a:p>
          <a:p>
            <a:pPr lvl="1"/>
            <a:r>
              <a:rPr lang="en-US" sz="1800" b="1" dirty="0" smtClean="0"/>
              <a:t>Simple Wikipedia</a:t>
            </a:r>
            <a:r>
              <a:rPr lang="en-US" sz="1800" dirty="0" smtClean="0"/>
              <a:t>: Opera is a drama set to music. An opera is like a play in which everything is sung instead of spoken. </a:t>
            </a:r>
          </a:p>
          <a:p>
            <a:pPr lvl="2">
              <a:buNone/>
            </a:pPr>
            <a:endParaRPr lang="en-US" sz="2400" dirty="0" smtClean="0"/>
          </a:p>
          <a:p>
            <a:pPr lvl="1"/>
            <a:endParaRPr lang="en-US" sz="2400" i="1" dirty="0" smtClean="0"/>
          </a:p>
        </p:txBody>
      </p:sp>
      <p:pic>
        <p:nvPicPr>
          <p:cNvPr id="7" name="6 Imagen" descr="etr.png"/>
          <p:cNvPicPr>
            <a:picLocks noChangeAspect="1"/>
          </p:cNvPicPr>
          <p:nvPr/>
        </p:nvPicPr>
        <p:blipFill>
          <a:blip r:embed="rId3" cstate="print"/>
          <a:stretch>
            <a:fillRect/>
          </a:stretch>
        </p:blipFill>
        <p:spPr>
          <a:xfrm>
            <a:off x="8028384" y="2996952"/>
            <a:ext cx="495818" cy="504056"/>
          </a:xfrm>
          <a:prstGeom prst="rect">
            <a:avLst/>
          </a:prstGeom>
        </p:spPr>
      </p:pic>
      <p:pic>
        <p:nvPicPr>
          <p:cNvPr id="8" name="7 Imagen" descr="Spanish.jpg"/>
          <p:cNvPicPr>
            <a:picLocks noChangeAspect="1"/>
          </p:cNvPicPr>
          <p:nvPr/>
        </p:nvPicPr>
        <p:blipFill>
          <a:blip r:embed="rId4" cstate="print"/>
          <a:stretch>
            <a:fillRect/>
          </a:stretch>
        </p:blipFill>
        <p:spPr>
          <a:xfrm>
            <a:off x="124902" y="4725144"/>
            <a:ext cx="2286858" cy="1008112"/>
          </a:xfrm>
          <a:prstGeom prst="rect">
            <a:avLst/>
          </a:prstGeom>
        </p:spPr>
      </p:pic>
      <p:sp>
        <p:nvSpPr>
          <p:cNvPr id="12" name="11 Rectángulo"/>
          <p:cNvSpPr/>
          <p:nvPr/>
        </p:nvSpPr>
        <p:spPr>
          <a:xfrm>
            <a:off x="2555776" y="4509120"/>
            <a:ext cx="6048672" cy="72008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solidFill>
                  <a:schemeClr val="tx1"/>
                </a:solidFill>
              </a:rPr>
              <a:t>Los sindicatos de trabajadores y las asociaciones empresariales contribuyen a la defensa y promoción de los intereses económicos y sociales que les son propios.</a:t>
            </a:r>
            <a:endParaRPr lang="es-ES" sz="1600" dirty="0">
              <a:solidFill>
                <a:schemeClr val="tx1"/>
              </a:solidFill>
            </a:endParaRPr>
          </a:p>
        </p:txBody>
      </p:sp>
      <p:pic>
        <p:nvPicPr>
          <p:cNvPr id="13" name="12 Imagen" descr="etr.png"/>
          <p:cNvPicPr>
            <a:picLocks noChangeAspect="1"/>
          </p:cNvPicPr>
          <p:nvPr/>
        </p:nvPicPr>
        <p:blipFill>
          <a:blip r:embed="rId3" cstate="print"/>
          <a:stretch>
            <a:fillRect/>
          </a:stretch>
        </p:blipFill>
        <p:spPr>
          <a:xfrm>
            <a:off x="8388424" y="5373216"/>
            <a:ext cx="495818" cy="504056"/>
          </a:xfrm>
          <a:prstGeom prst="rect">
            <a:avLst/>
          </a:prstGeom>
        </p:spPr>
      </p:pic>
      <p:sp>
        <p:nvSpPr>
          <p:cNvPr id="9" name="8 Rectángulo"/>
          <p:cNvSpPr/>
          <p:nvPr/>
        </p:nvSpPr>
        <p:spPr>
          <a:xfrm>
            <a:off x="7884368" y="4149080"/>
            <a:ext cx="1008112" cy="288032"/>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Article</a:t>
            </a:r>
            <a:r>
              <a:rPr lang="es-ES" dirty="0" smtClean="0">
                <a:solidFill>
                  <a:schemeClr val="tx1"/>
                </a:solidFill>
              </a:rPr>
              <a:t> 7</a:t>
            </a:r>
            <a:endParaRPr lang="es-ES" dirty="0">
              <a:solidFill>
                <a:schemeClr val="tx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Text Simplification</a:t>
            </a:r>
            <a:endParaRPr lang="en-US" dirty="0"/>
          </a:p>
        </p:txBody>
      </p:sp>
      <p:sp>
        <p:nvSpPr>
          <p:cNvPr id="3" name="2 Marcador de contenido"/>
          <p:cNvSpPr>
            <a:spLocks noGrp="1"/>
          </p:cNvSpPr>
          <p:nvPr>
            <p:ph idx="1"/>
          </p:nvPr>
        </p:nvSpPr>
        <p:spPr>
          <a:xfrm>
            <a:off x="395536" y="1484785"/>
            <a:ext cx="8301608" cy="3024336"/>
          </a:xfrm>
        </p:spPr>
        <p:txBody>
          <a:bodyPr>
            <a:normAutofit lnSpcReduction="10000"/>
          </a:bodyPr>
          <a:lstStyle/>
          <a:p>
            <a:r>
              <a:rPr lang="en-US" sz="2400" dirty="0" smtClean="0"/>
              <a:t>Texts are sometimes too complicated: long sentences, uncommon vocabulary</a:t>
            </a:r>
          </a:p>
          <a:p>
            <a:pPr lvl="1"/>
            <a:r>
              <a:rPr lang="en-US" sz="1800" b="1" dirty="0" smtClean="0"/>
              <a:t>Wikipedia</a:t>
            </a:r>
            <a:r>
              <a:rPr lang="en-US" sz="1800" dirty="0" smtClean="0"/>
              <a:t>: Opera is an art form in which singers and musicians perform a dramatic work combining text (</a:t>
            </a:r>
            <a:r>
              <a:rPr lang="en-US" sz="1800" i="1" dirty="0" smtClean="0"/>
              <a:t>libretto</a:t>
            </a:r>
            <a:r>
              <a:rPr lang="en-US" sz="1800" dirty="0" smtClean="0"/>
              <a:t>) and </a:t>
            </a:r>
            <a:r>
              <a:rPr lang="en-US" sz="1800" i="1" dirty="0" smtClean="0"/>
              <a:t>musical score</a:t>
            </a:r>
            <a:r>
              <a:rPr lang="en-US" sz="1800" dirty="0" smtClean="0"/>
              <a:t>, usually in a </a:t>
            </a:r>
            <a:r>
              <a:rPr lang="en-US" sz="1800" i="1" dirty="0" smtClean="0"/>
              <a:t>theatrical setting</a:t>
            </a:r>
            <a:r>
              <a:rPr lang="en-US" sz="1800" dirty="0" smtClean="0"/>
              <a:t>.</a:t>
            </a:r>
          </a:p>
          <a:p>
            <a:r>
              <a:rPr lang="en-US" sz="2400" dirty="0" smtClean="0"/>
              <a:t>Easy-to-read texts usually contain shorter sentences and common vocabulary</a:t>
            </a:r>
          </a:p>
          <a:p>
            <a:pPr lvl="1"/>
            <a:r>
              <a:rPr lang="en-US" sz="1800" b="1" dirty="0" smtClean="0"/>
              <a:t>Simple Wikipedia</a:t>
            </a:r>
            <a:r>
              <a:rPr lang="en-US" sz="1800" dirty="0" smtClean="0"/>
              <a:t>: Opera is a drama set to music. An opera is like a play in which everything is sung instead of spoken. </a:t>
            </a:r>
          </a:p>
          <a:p>
            <a:pPr lvl="2">
              <a:buNone/>
            </a:pPr>
            <a:endParaRPr lang="en-US" sz="2400" dirty="0" smtClean="0"/>
          </a:p>
          <a:p>
            <a:pPr lvl="1"/>
            <a:endParaRPr lang="en-US" sz="2400" i="1" dirty="0" smtClean="0"/>
          </a:p>
        </p:txBody>
      </p:sp>
      <p:pic>
        <p:nvPicPr>
          <p:cNvPr id="7" name="6 Imagen" descr="etr.png"/>
          <p:cNvPicPr>
            <a:picLocks noChangeAspect="1"/>
          </p:cNvPicPr>
          <p:nvPr/>
        </p:nvPicPr>
        <p:blipFill>
          <a:blip r:embed="rId3" cstate="print"/>
          <a:stretch>
            <a:fillRect/>
          </a:stretch>
        </p:blipFill>
        <p:spPr>
          <a:xfrm>
            <a:off x="8028384" y="2996952"/>
            <a:ext cx="495818" cy="504056"/>
          </a:xfrm>
          <a:prstGeom prst="rect">
            <a:avLst/>
          </a:prstGeom>
        </p:spPr>
      </p:pic>
      <p:sp>
        <p:nvSpPr>
          <p:cNvPr id="12" name="11 Rectángulo"/>
          <p:cNvSpPr/>
          <p:nvPr/>
        </p:nvSpPr>
        <p:spPr>
          <a:xfrm>
            <a:off x="2555776" y="4509120"/>
            <a:ext cx="6048672" cy="72008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French authorities began clearing out the sprawling Calais 'Jungle' camp on Monday, with the first government buses shuttling migrants to accommodation centers leaving the camp in the morning.</a:t>
            </a:r>
            <a:endParaRPr lang="es-ES" sz="1600" dirty="0">
              <a:solidFill>
                <a:schemeClr val="tx1"/>
              </a:solidFill>
            </a:endParaRPr>
          </a:p>
        </p:txBody>
      </p:sp>
      <p:pic>
        <p:nvPicPr>
          <p:cNvPr id="9" name="8 Imagen" descr="news.jpg"/>
          <p:cNvPicPr>
            <a:picLocks noChangeAspect="1"/>
          </p:cNvPicPr>
          <p:nvPr/>
        </p:nvPicPr>
        <p:blipFill>
          <a:blip r:embed="rId4" cstate="print"/>
          <a:stretch>
            <a:fillRect/>
          </a:stretch>
        </p:blipFill>
        <p:spPr>
          <a:xfrm>
            <a:off x="467544" y="4869160"/>
            <a:ext cx="1872208" cy="608231"/>
          </a:xfrm>
          <a:prstGeom prst="rect">
            <a:avLst/>
          </a:prstGeom>
        </p:spPr>
      </p:pic>
      <p:pic>
        <p:nvPicPr>
          <p:cNvPr id="8" name="7 Imagen" descr="time.png"/>
          <p:cNvPicPr>
            <a:picLocks noChangeAspect="1"/>
          </p:cNvPicPr>
          <p:nvPr/>
        </p:nvPicPr>
        <p:blipFill>
          <a:blip r:embed="rId5" cstate="print"/>
          <a:stretch>
            <a:fillRect/>
          </a:stretch>
        </p:blipFill>
        <p:spPr>
          <a:xfrm>
            <a:off x="1907704" y="4437112"/>
            <a:ext cx="425202" cy="425202"/>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Rectángulo"/>
          <p:cNvSpPr/>
          <p:nvPr/>
        </p:nvSpPr>
        <p:spPr>
          <a:xfrm>
            <a:off x="2555776" y="5301208"/>
            <a:ext cx="6048672" cy="79208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 camp for migrants and refugees in France has been closed. The camp was near a town called Calais.</a:t>
            </a:r>
            <a:endParaRPr lang="es-ES" sz="1600" dirty="0">
              <a:solidFill>
                <a:schemeClr val="tx1"/>
              </a:solidFill>
            </a:endParaRPr>
          </a:p>
        </p:txBody>
      </p:sp>
      <p:sp>
        <p:nvSpPr>
          <p:cNvPr id="2" name="1 Título"/>
          <p:cNvSpPr>
            <a:spLocks noGrp="1"/>
          </p:cNvSpPr>
          <p:nvPr>
            <p:ph type="title"/>
          </p:nvPr>
        </p:nvSpPr>
        <p:spPr/>
        <p:txBody>
          <a:bodyPr/>
          <a:lstStyle/>
          <a:p>
            <a:r>
              <a:rPr lang="en-US" dirty="0" smtClean="0"/>
              <a:t>Text Simplification</a:t>
            </a:r>
            <a:endParaRPr lang="en-US" dirty="0"/>
          </a:p>
        </p:txBody>
      </p:sp>
      <p:sp>
        <p:nvSpPr>
          <p:cNvPr id="3" name="2 Marcador de contenido"/>
          <p:cNvSpPr>
            <a:spLocks noGrp="1"/>
          </p:cNvSpPr>
          <p:nvPr>
            <p:ph idx="1"/>
          </p:nvPr>
        </p:nvSpPr>
        <p:spPr>
          <a:xfrm>
            <a:off x="395536" y="1484785"/>
            <a:ext cx="8301608" cy="3024336"/>
          </a:xfrm>
        </p:spPr>
        <p:txBody>
          <a:bodyPr>
            <a:normAutofit lnSpcReduction="10000"/>
          </a:bodyPr>
          <a:lstStyle/>
          <a:p>
            <a:r>
              <a:rPr lang="en-US" sz="2400" dirty="0" smtClean="0"/>
              <a:t>Texts are sometimes too complicated: long sentences, uncommon vocabulary</a:t>
            </a:r>
          </a:p>
          <a:p>
            <a:pPr lvl="1"/>
            <a:r>
              <a:rPr lang="en-US" sz="1800" b="1" dirty="0" smtClean="0"/>
              <a:t>Wikipedia</a:t>
            </a:r>
            <a:r>
              <a:rPr lang="en-US" sz="1800" dirty="0" smtClean="0"/>
              <a:t>: Opera is an art form in which singers and musicians perform a dramatic work combining text (</a:t>
            </a:r>
            <a:r>
              <a:rPr lang="en-US" sz="1800" i="1" dirty="0" smtClean="0"/>
              <a:t>libretto</a:t>
            </a:r>
            <a:r>
              <a:rPr lang="en-US" sz="1800" dirty="0" smtClean="0"/>
              <a:t>) and </a:t>
            </a:r>
            <a:r>
              <a:rPr lang="en-US" sz="1800" i="1" dirty="0" smtClean="0"/>
              <a:t>musical score</a:t>
            </a:r>
            <a:r>
              <a:rPr lang="en-US" sz="1800" dirty="0" smtClean="0"/>
              <a:t>, usually in a </a:t>
            </a:r>
            <a:r>
              <a:rPr lang="en-US" sz="1800" i="1" dirty="0" smtClean="0"/>
              <a:t>theatrical setting</a:t>
            </a:r>
            <a:r>
              <a:rPr lang="en-US" sz="1800" dirty="0" smtClean="0"/>
              <a:t>.</a:t>
            </a:r>
          </a:p>
          <a:p>
            <a:r>
              <a:rPr lang="en-US" sz="2400" dirty="0" smtClean="0"/>
              <a:t>Easy-to-read texts usually contain shorter sentences and common vocabulary</a:t>
            </a:r>
          </a:p>
          <a:p>
            <a:pPr lvl="1"/>
            <a:r>
              <a:rPr lang="en-US" sz="1800" b="1" dirty="0" smtClean="0"/>
              <a:t>Simple Wikipedia</a:t>
            </a:r>
            <a:r>
              <a:rPr lang="en-US" sz="1800" dirty="0" smtClean="0"/>
              <a:t>: Opera is a drama set to music. An opera is like a play in which everything is sung instead of spoken. </a:t>
            </a:r>
          </a:p>
          <a:p>
            <a:pPr lvl="2">
              <a:buNone/>
            </a:pPr>
            <a:endParaRPr lang="en-US" sz="2400" dirty="0" smtClean="0"/>
          </a:p>
          <a:p>
            <a:pPr lvl="1"/>
            <a:endParaRPr lang="en-US" sz="2400" i="1" dirty="0" smtClean="0"/>
          </a:p>
        </p:txBody>
      </p:sp>
      <p:pic>
        <p:nvPicPr>
          <p:cNvPr id="7" name="6 Imagen" descr="etr.png"/>
          <p:cNvPicPr>
            <a:picLocks noChangeAspect="1"/>
          </p:cNvPicPr>
          <p:nvPr/>
        </p:nvPicPr>
        <p:blipFill>
          <a:blip r:embed="rId3" cstate="print"/>
          <a:stretch>
            <a:fillRect/>
          </a:stretch>
        </p:blipFill>
        <p:spPr>
          <a:xfrm>
            <a:off x="8028384" y="2996952"/>
            <a:ext cx="495818" cy="504056"/>
          </a:xfrm>
          <a:prstGeom prst="rect">
            <a:avLst/>
          </a:prstGeom>
        </p:spPr>
      </p:pic>
      <p:sp>
        <p:nvSpPr>
          <p:cNvPr id="12" name="11 Rectángulo"/>
          <p:cNvSpPr/>
          <p:nvPr/>
        </p:nvSpPr>
        <p:spPr>
          <a:xfrm>
            <a:off x="2555776" y="4509120"/>
            <a:ext cx="6048672" cy="72008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French authorities began clearing out the sprawling Calais 'Jungle' camp on Monday, with the first government buses shuttling migrants to accommodation centers leaving the camp in the morning.</a:t>
            </a:r>
            <a:endParaRPr lang="es-ES" sz="1600" dirty="0">
              <a:solidFill>
                <a:schemeClr val="tx1"/>
              </a:solidFill>
            </a:endParaRPr>
          </a:p>
        </p:txBody>
      </p:sp>
      <p:pic>
        <p:nvPicPr>
          <p:cNvPr id="13" name="12 Imagen" descr="etr.png"/>
          <p:cNvPicPr>
            <a:picLocks noChangeAspect="1"/>
          </p:cNvPicPr>
          <p:nvPr/>
        </p:nvPicPr>
        <p:blipFill>
          <a:blip r:embed="rId3" cstate="print"/>
          <a:stretch>
            <a:fillRect/>
          </a:stretch>
        </p:blipFill>
        <p:spPr>
          <a:xfrm>
            <a:off x="8316416" y="5733256"/>
            <a:ext cx="495818" cy="504056"/>
          </a:xfrm>
          <a:prstGeom prst="rect">
            <a:avLst/>
          </a:prstGeom>
        </p:spPr>
      </p:pic>
      <p:pic>
        <p:nvPicPr>
          <p:cNvPr id="9" name="8 Imagen" descr="news.jpg"/>
          <p:cNvPicPr>
            <a:picLocks noChangeAspect="1"/>
          </p:cNvPicPr>
          <p:nvPr/>
        </p:nvPicPr>
        <p:blipFill>
          <a:blip r:embed="rId4" cstate="print"/>
          <a:stretch>
            <a:fillRect/>
          </a:stretch>
        </p:blipFill>
        <p:spPr>
          <a:xfrm>
            <a:off x="467544" y="4909001"/>
            <a:ext cx="1872208" cy="608231"/>
          </a:xfrm>
          <a:prstGeom prst="rect">
            <a:avLst/>
          </a:prstGeom>
        </p:spPr>
      </p:pic>
      <p:pic>
        <p:nvPicPr>
          <p:cNvPr id="14" name="13 Imagen" descr="united.png"/>
          <p:cNvPicPr>
            <a:picLocks noChangeAspect="1"/>
          </p:cNvPicPr>
          <p:nvPr/>
        </p:nvPicPr>
        <p:blipFill>
          <a:blip r:embed="rId5" cstate="print"/>
          <a:stretch>
            <a:fillRect/>
          </a:stretch>
        </p:blipFill>
        <p:spPr>
          <a:xfrm>
            <a:off x="1979712" y="5589240"/>
            <a:ext cx="504056" cy="504056"/>
          </a:xfrm>
          <a:prstGeom prst="rect">
            <a:avLst/>
          </a:prstGeom>
        </p:spPr>
      </p:pic>
      <p:pic>
        <p:nvPicPr>
          <p:cNvPr id="15" name="14 Imagen" descr="time.png"/>
          <p:cNvPicPr>
            <a:picLocks noChangeAspect="1"/>
          </p:cNvPicPr>
          <p:nvPr/>
        </p:nvPicPr>
        <p:blipFill>
          <a:blip r:embed="rId6" cstate="print"/>
          <a:stretch>
            <a:fillRect/>
          </a:stretch>
        </p:blipFill>
        <p:spPr>
          <a:xfrm>
            <a:off x="1907704" y="4437112"/>
            <a:ext cx="425202" cy="425202"/>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Text Simplification</a:t>
            </a:r>
            <a:endParaRPr lang="en-US" dirty="0"/>
          </a:p>
        </p:txBody>
      </p:sp>
      <p:sp>
        <p:nvSpPr>
          <p:cNvPr id="3" name="2 Marcador de contenido"/>
          <p:cNvSpPr>
            <a:spLocks noGrp="1"/>
          </p:cNvSpPr>
          <p:nvPr>
            <p:ph idx="1"/>
          </p:nvPr>
        </p:nvSpPr>
        <p:spPr>
          <a:xfrm>
            <a:off x="395536" y="1484785"/>
            <a:ext cx="8301608" cy="3024336"/>
          </a:xfrm>
        </p:spPr>
        <p:txBody>
          <a:bodyPr>
            <a:normAutofit lnSpcReduction="10000"/>
          </a:bodyPr>
          <a:lstStyle/>
          <a:p>
            <a:r>
              <a:rPr lang="en-US" sz="2400" dirty="0" smtClean="0"/>
              <a:t>Texts are sometimes too complicated: long sentences, uncommon vocabulary</a:t>
            </a:r>
          </a:p>
          <a:p>
            <a:pPr lvl="1"/>
            <a:r>
              <a:rPr lang="en-US" sz="1800" b="1" dirty="0" smtClean="0"/>
              <a:t>Wikipedia</a:t>
            </a:r>
            <a:r>
              <a:rPr lang="en-US" sz="1800" dirty="0" smtClean="0"/>
              <a:t>: Opera is an art form in which singers and musicians perform a dramatic work combining text (</a:t>
            </a:r>
            <a:r>
              <a:rPr lang="en-US" sz="1800" i="1" dirty="0" smtClean="0"/>
              <a:t>libretto</a:t>
            </a:r>
            <a:r>
              <a:rPr lang="en-US" sz="1800" dirty="0" smtClean="0"/>
              <a:t>) and </a:t>
            </a:r>
            <a:r>
              <a:rPr lang="en-US" sz="1800" i="1" dirty="0" smtClean="0"/>
              <a:t>musical score</a:t>
            </a:r>
            <a:r>
              <a:rPr lang="en-US" sz="1800" dirty="0" smtClean="0"/>
              <a:t>, usually in a </a:t>
            </a:r>
            <a:r>
              <a:rPr lang="en-US" sz="1800" i="1" dirty="0" smtClean="0"/>
              <a:t>theatrical setting</a:t>
            </a:r>
            <a:r>
              <a:rPr lang="en-US" sz="1800" dirty="0" smtClean="0"/>
              <a:t>.</a:t>
            </a:r>
          </a:p>
          <a:p>
            <a:r>
              <a:rPr lang="en-US" sz="2400" dirty="0" smtClean="0"/>
              <a:t>Easy-to-read texts usually contain shorter sentences and common vocabulary</a:t>
            </a:r>
          </a:p>
          <a:p>
            <a:pPr lvl="1"/>
            <a:r>
              <a:rPr lang="en-US" sz="1800" b="1" dirty="0" smtClean="0"/>
              <a:t>Simple Wikipedia</a:t>
            </a:r>
            <a:r>
              <a:rPr lang="en-US" sz="1800" dirty="0" smtClean="0"/>
              <a:t>: Opera is a drama set to music. An opera is like a play in which everything is sung instead of spoken. </a:t>
            </a:r>
          </a:p>
          <a:p>
            <a:pPr lvl="2">
              <a:buNone/>
            </a:pPr>
            <a:endParaRPr lang="en-US" sz="2400" dirty="0" smtClean="0"/>
          </a:p>
          <a:p>
            <a:pPr lvl="1"/>
            <a:endParaRPr lang="en-US" sz="2400" i="1" dirty="0" smtClean="0"/>
          </a:p>
        </p:txBody>
      </p:sp>
      <p:pic>
        <p:nvPicPr>
          <p:cNvPr id="7" name="6 Imagen" descr="etr.png"/>
          <p:cNvPicPr>
            <a:picLocks noChangeAspect="1"/>
          </p:cNvPicPr>
          <p:nvPr/>
        </p:nvPicPr>
        <p:blipFill>
          <a:blip r:embed="rId3" cstate="print"/>
          <a:stretch>
            <a:fillRect/>
          </a:stretch>
        </p:blipFill>
        <p:spPr>
          <a:xfrm>
            <a:off x="8028384" y="2996952"/>
            <a:ext cx="495818" cy="504056"/>
          </a:xfrm>
          <a:prstGeom prst="rect">
            <a:avLst/>
          </a:prstGeom>
        </p:spPr>
      </p:pic>
      <p:sp>
        <p:nvSpPr>
          <p:cNvPr id="12" name="11 Rectángulo"/>
          <p:cNvSpPr/>
          <p:nvPr/>
        </p:nvSpPr>
        <p:spPr>
          <a:xfrm>
            <a:off x="2555776" y="4365104"/>
            <a:ext cx="6048672" cy="936104"/>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The Parliament of the United Kingdom, commonly known as the UK Parliament or British Parliament, is the supreme legislative body in the United Kingdom, British Crown dependencies and British overseas territories.</a:t>
            </a:r>
            <a:endParaRPr lang="es-ES" sz="1600" dirty="0">
              <a:solidFill>
                <a:schemeClr val="tx1"/>
              </a:solidFill>
            </a:endParaRPr>
          </a:p>
        </p:txBody>
      </p:sp>
      <p:pic>
        <p:nvPicPr>
          <p:cNvPr id="10" name="9 Imagen" descr="UK.png"/>
          <p:cNvPicPr>
            <a:picLocks noChangeAspect="1"/>
          </p:cNvPicPr>
          <p:nvPr/>
        </p:nvPicPr>
        <p:blipFill>
          <a:blip r:embed="rId4" cstate="print"/>
          <a:stretch>
            <a:fillRect/>
          </a:stretch>
        </p:blipFill>
        <p:spPr>
          <a:xfrm>
            <a:off x="827584" y="4581128"/>
            <a:ext cx="1332313" cy="1268593"/>
          </a:xfrm>
          <a:prstGeom prst="rect">
            <a:avLst/>
          </a:prstGeom>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10 Rectángulo"/>
          <p:cNvSpPr/>
          <p:nvPr/>
        </p:nvSpPr>
        <p:spPr>
          <a:xfrm>
            <a:off x="2555776" y="5373216"/>
            <a:ext cx="6048672" cy="79208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Parliament is a group of people  who make laws and check what the  Government is doing.</a:t>
            </a:r>
          </a:p>
          <a:p>
            <a:pPr algn="ctr"/>
            <a:endParaRPr lang="es-ES" sz="1600" dirty="0">
              <a:solidFill>
                <a:schemeClr val="tx1"/>
              </a:solidFill>
            </a:endParaRPr>
          </a:p>
        </p:txBody>
      </p:sp>
      <p:sp>
        <p:nvSpPr>
          <p:cNvPr id="2" name="1 Título"/>
          <p:cNvSpPr>
            <a:spLocks noGrp="1"/>
          </p:cNvSpPr>
          <p:nvPr>
            <p:ph type="title"/>
          </p:nvPr>
        </p:nvSpPr>
        <p:spPr/>
        <p:txBody>
          <a:bodyPr/>
          <a:lstStyle/>
          <a:p>
            <a:r>
              <a:rPr lang="en-US" dirty="0" smtClean="0"/>
              <a:t>Text Simplification</a:t>
            </a:r>
            <a:endParaRPr lang="en-US" dirty="0"/>
          </a:p>
        </p:txBody>
      </p:sp>
      <p:sp>
        <p:nvSpPr>
          <p:cNvPr id="3" name="2 Marcador de contenido"/>
          <p:cNvSpPr>
            <a:spLocks noGrp="1"/>
          </p:cNvSpPr>
          <p:nvPr>
            <p:ph idx="1"/>
          </p:nvPr>
        </p:nvSpPr>
        <p:spPr>
          <a:xfrm>
            <a:off x="395536" y="1484785"/>
            <a:ext cx="8301608" cy="3024336"/>
          </a:xfrm>
        </p:spPr>
        <p:txBody>
          <a:bodyPr>
            <a:normAutofit lnSpcReduction="10000"/>
          </a:bodyPr>
          <a:lstStyle/>
          <a:p>
            <a:r>
              <a:rPr lang="en-US" sz="2400" dirty="0" smtClean="0"/>
              <a:t>Texts are sometimes too complicated: long sentences, uncommon vocabulary</a:t>
            </a:r>
          </a:p>
          <a:p>
            <a:pPr lvl="1"/>
            <a:r>
              <a:rPr lang="en-US" sz="1800" b="1" dirty="0" smtClean="0"/>
              <a:t>Wikipedia</a:t>
            </a:r>
            <a:r>
              <a:rPr lang="en-US" sz="1800" dirty="0" smtClean="0"/>
              <a:t>: Opera is an art form in which singers and musicians perform a dramatic work combining text (</a:t>
            </a:r>
            <a:r>
              <a:rPr lang="en-US" sz="1800" i="1" dirty="0" smtClean="0"/>
              <a:t>libretto</a:t>
            </a:r>
            <a:r>
              <a:rPr lang="en-US" sz="1800" dirty="0" smtClean="0"/>
              <a:t>) and </a:t>
            </a:r>
            <a:r>
              <a:rPr lang="en-US" sz="1800" i="1" dirty="0" smtClean="0"/>
              <a:t>musical score</a:t>
            </a:r>
            <a:r>
              <a:rPr lang="en-US" sz="1800" dirty="0" smtClean="0"/>
              <a:t>, usually in a </a:t>
            </a:r>
            <a:r>
              <a:rPr lang="en-US" sz="1800" i="1" dirty="0" smtClean="0"/>
              <a:t>theatrical setting</a:t>
            </a:r>
            <a:r>
              <a:rPr lang="en-US" sz="1800" dirty="0" smtClean="0"/>
              <a:t>.</a:t>
            </a:r>
          </a:p>
          <a:p>
            <a:r>
              <a:rPr lang="en-US" sz="2400" dirty="0" smtClean="0"/>
              <a:t>Easy-to-read texts usually contain shorter sentences and common vocabulary</a:t>
            </a:r>
          </a:p>
          <a:p>
            <a:pPr lvl="1"/>
            <a:r>
              <a:rPr lang="en-US" sz="1800" b="1" dirty="0" smtClean="0"/>
              <a:t>Simple Wikipedia</a:t>
            </a:r>
            <a:r>
              <a:rPr lang="en-US" sz="1800" dirty="0" smtClean="0"/>
              <a:t>: Opera is a drama set to music. An opera is like a play in which everything is sung instead of spoken. </a:t>
            </a:r>
          </a:p>
          <a:p>
            <a:pPr lvl="2">
              <a:buNone/>
            </a:pPr>
            <a:endParaRPr lang="en-US" sz="2400" dirty="0" smtClean="0"/>
          </a:p>
          <a:p>
            <a:pPr lvl="1"/>
            <a:endParaRPr lang="en-US" sz="2400" i="1" dirty="0" smtClean="0"/>
          </a:p>
        </p:txBody>
      </p:sp>
      <p:pic>
        <p:nvPicPr>
          <p:cNvPr id="7" name="6 Imagen" descr="etr.png"/>
          <p:cNvPicPr>
            <a:picLocks noChangeAspect="1"/>
          </p:cNvPicPr>
          <p:nvPr/>
        </p:nvPicPr>
        <p:blipFill>
          <a:blip r:embed="rId3" cstate="print"/>
          <a:stretch>
            <a:fillRect/>
          </a:stretch>
        </p:blipFill>
        <p:spPr>
          <a:xfrm>
            <a:off x="8028384" y="2996952"/>
            <a:ext cx="495818" cy="504056"/>
          </a:xfrm>
          <a:prstGeom prst="rect">
            <a:avLst/>
          </a:prstGeom>
        </p:spPr>
      </p:pic>
      <p:sp>
        <p:nvSpPr>
          <p:cNvPr id="12" name="11 Rectángulo"/>
          <p:cNvSpPr/>
          <p:nvPr/>
        </p:nvSpPr>
        <p:spPr>
          <a:xfrm>
            <a:off x="2555776" y="4365104"/>
            <a:ext cx="6048672" cy="936104"/>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The Parliament of the United Kingdom, commonly known as the UK Parliament or British Parliament, is the supreme legislative body in the United Kingdom, British Crown dependencies and British overseas territories.</a:t>
            </a:r>
            <a:endParaRPr lang="es-ES" sz="1600" dirty="0">
              <a:solidFill>
                <a:schemeClr val="tx1"/>
              </a:solidFill>
            </a:endParaRPr>
          </a:p>
        </p:txBody>
      </p:sp>
      <p:pic>
        <p:nvPicPr>
          <p:cNvPr id="13" name="12 Imagen" descr="etr.png"/>
          <p:cNvPicPr>
            <a:picLocks noChangeAspect="1"/>
          </p:cNvPicPr>
          <p:nvPr/>
        </p:nvPicPr>
        <p:blipFill>
          <a:blip r:embed="rId3" cstate="print"/>
          <a:stretch>
            <a:fillRect/>
          </a:stretch>
        </p:blipFill>
        <p:spPr>
          <a:xfrm>
            <a:off x="8468670" y="5661248"/>
            <a:ext cx="495818" cy="504056"/>
          </a:xfrm>
          <a:prstGeom prst="rect">
            <a:avLst/>
          </a:prstGeom>
        </p:spPr>
      </p:pic>
      <p:pic>
        <p:nvPicPr>
          <p:cNvPr id="10" name="9 Imagen" descr="UK.png"/>
          <p:cNvPicPr>
            <a:picLocks noChangeAspect="1"/>
          </p:cNvPicPr>
          <p:nvPr/>
        </p:nvPicPr>
        <p:blipFill>
          <a:blip r:embed="rId4" cstate="print"/>
          <a:stretch>
            <a:fillRect/>
          </a:stretch>
        </p:blipFill>
        <p:spPr>
          <a:xfrm>
            <a:off x="827584" y="4581128"/>
            <a:ext cx="1332313" cy="1268593"/>
          </a:xfrm>
          <a:prstGeom prst="rect">
            <a:avLst/>
          </a:prstGeom>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Text Simplification</a:t>
            </a:r>
            <a:endParaRPr lang="en-US" dirty="0"/>
          </a:p>
        </p:txBody>
      </p:sp>
      <p:sp>
        <p:nvSpPr>
          <p:cNvPr id="3" name="2 Marcador de contenido"/>
          <p:cNvSpPr>
            <a:spLocks noGrp="1"/>
          </p:cNvSpPr>
          <p:nvPr>
            <p:ph idx="1"/>
          </p:nvPr>
        </p:nvSpPr>
        <p:spPr/>
        <p:txBody>
          <a:bodyPr>
            <a:normAutofit lnSpcReduction="10000"/>
          </a:bodyPr>
          <a:lstStyle/>
          <a:p>
            <a:r>
              <a:rPr lang="en-US" sz="2800" dirty="0" smtClean="0"/>
              <a:t>Adapting the content of a text can be beneficial for different users</a:t>
            </a:r>
            <a:endParaRPr lang="en-US" sz="2400" i="1" dirty="0" smtClean="0"/>
          </a:p>
          <a:p>
            <a:pPr lvl="1"/>
            <a:r>
              <a:rPr lang="en-US" sz="2400" i="1" dirty="0" smtClean="0"/>
              <a:t>language impairment</a:t>
            </a:r>
          </a:p>
          <a:p>
            <a:pPr lvl="1"/>
            <a:r>
              <a:rPr lang="en-US" i="1" dirty="0" smtClean="0"/>
              <a:t>l</a:t>
            </a:r>
            <a:r>
              <a:rPr lang="en-US" sz="2400" i="1" dirty="0" smtClean="0"/>
              <a:t>earning second language</a:t>
            </a:r>
          </a:p>
          <a:p>
            <a:pPr lvl="1"/>
            <a:r>
              <a:rPr lang="en-US" sz="2400" i="1" dirty="0" smtClean="0"/>
              <a:t>non specialists in a domain</a:t>
            </a:r>
          </a:p>
          <a:p>
            <a:r>
              <a:rPr lang="en-US" sz="2800" dirty="0" smtClean="0"/>
              <a:t>Manual adaptation is costly and time consuming</a:t>
            </a:r>
          </a:p>
          <a:p>
            <a:endParaRPr lang="en-US" i="1" dirty="0" smtClean="0"/>
          </a:p>
          <a:p>
            <a:pPr>
              <a:buNone/>
            </a:pPr>
            <a:r>
              <a:rPr lang="en-US" dirty="0" smtClean="0"/>
              <a:t>                            </a:t>
            </a:r>
          </a:p>
          <a:p>
            <a:pPr>
              <a:buNone/>
            </a:pPr>
            <a:r>
              <a:rPr lang="en-US" dirty="0" smtClean="0"/>
              <a:t>               </a:t>
            </a:r>
          </a:p>
          <a:p>
            <a:endParaRPr lang="en-US" dirty="0" smtClean="0"/>
          </a:p>
        </p:txBody>
      </p:sp>
      <p:grpSp>
        <p:nvGrpSpPr>
          <p:cNvPr id="6" name="5 Grupo"/>
          <p:cNvGrpSpPr/>
          <p:nvPr/>
        </p:nvGrpSpPr>
        <p:grpSpPr>
          <a:xfrm>
            <a:off x="5508104" y="2176988"/>
            <a:ext cx="3672408" cy="1107996"/>
            <a:chOff x="5292080" y="4964975"/>
            <a:chExt cx="3672408" cy="1107996"/>
          </a:xfrm>
        </p:grpSpPr>
        <p:sp>
          <p:nvSpPr>
            <p:cNvPr id="4" name="3 Abrir llave"/>
            <p:cNvSpPr/>
            <p:nvPr/>
          </p:nvSpPr>
          <p:spPr>
            <a:xfrm>
              <a:off x="5292080" y="5085184"/>
              <a:ext cx="288032" cy="9361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5" name="4 CuadroTexto"/>
            <p:cNvSpPr txBox="1"/>
            <p:nvPr/>
          </p:nvSpPr>
          <p:spPr>
            <a:xfrm>
              <a:off x="5652120" y="4964975"/>
              <a:ext cx="3312368" cy="1107996"/>
            </a:xfrm>
            <a:prstGeom prst="rect">
              <a:avLst/>
            </a:prstGeom>
            <a:noFill/>
          </p:spPr>
          <p:txBody>
            <a:bodyPr wrap="square" rtlCol="0">
              <a:spAutoFit/>
            </a:bodyPr>
            <a:lstStyle/>
            <a:p>
              <a:pPr>
                <a:buFont typeface="Arial" pitchFamily="34" charset="0"/>
                <a:buChar char="•"/>
              </a:pPr>
              <a:r>
                <a:rPr lang="es-ES" dirty="0" smtClean="0"/>
                <a:t> </a:t>
              </a:r>
              <a:r>
                <a:rPr lang="en-GB" sz="1600" dirty="0" smtClean="0"/>
                <a:t>aphasia</a:t>
              </a:r>
            </a:p>
            <a:p>
              <a:pPr>
                <a:buFont typeface="Arial" pitchFamily="34" charset="0"/>
                <a:buChar char="•"/>
              </a:pPr>
              <a:r>
                <a:rPr lang="en-GB" sz="1600" dirty="0" smtClean="0"/>
                <a:t>  autism spectrum disorder</a:t>
              </a:r>
            </a:p>
            <a:p>
              <a:pPr>
                <a:buFont typeface="Arial" pitchFamily="34" charset="0"/>
                <a:buChar char="•"/>
              </a:pPr>
              <a:r>
                <a:rPr lang="en-GB" sz="1600" dirty="0" smtClean="0"/>
                <a:t>  dyslexia</a:t>
              </a:r>
            </a:p>
            <a:p>
              <a:pPr>
                <a:buFont typeface="Arial" pitchFamily="34" charset="0"/>
                <a:buChar char="•"/>
              </a:pPr>
              <a:r>
                <a:rPr lang="en-GB" sz="1600" dirty="0" smtClean="0"/>
                <a:t>  intellectual disability</a:t>
              </a:r>
              <a:endParaRPr lang="en-GB" sz="1600" dirty="0"/>
            </a:p>
          </p:txBody>
        </p:sp>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Text Simplification</a:t>
            </a:r>
            <a:endParaRPr lang="en-US" dirty="0"/>
          </a:p>
        </p:txBody>
      </p:sp>
      <p:sp>
        <p:nvSpPr>
          <p:cNvPr id="3" name="2 Marcador de contenido"/>
          <p:cNvSpPr>
            <a:spLocks noGrp="1"/>
          </p:cNvSpPr>
          <p:nvPr>
            <p:ph idx="1"/>
          </p:nvPr>
        </p:nvSpPr>
        <p:spPr/>
        <p:txBody>
          <a:bodyPr>
            <a:normAutofit lnSpcReduction="10000"/>
          </a:bodyPr>
          <a:lstStyle/>
          <a:p>
            <a:r>
              <a:rPr lang="en-US" sz="2800" dirty="0" smtClean="0"/>
              <a:t>Adapting the content of a text can be beneficial for different users</a:t>
            </a:r>
            <a:endParaRPr lang="en-US" sz="2400" i="1" dirty="0" smtClean="0"/>
          </a:p>
          <a:p>
            <a:pPr lvl="1"/>
            <a:r>
              <a:rPr lang="en-US" sz="2400" i="1" dirty="0" smtClean="0"/>
              <a:t>language impairment</a:t>
            </a:r>
          </a:p>
          <a:p>
            <a:pPr lvl="1"/>
            <a:r>
              <a:rPr lang="en-US" i="1" dirty="0" smtClean="0"/>
              <a:t>l</a:t>
            </a:r>
            <a:r>
              <a:rPr lang="en-US" sz="2400" i="1" dirty="0" smtClean="0"/>
              <a:t>earning second language</a:t>
            </a:r>
          </a:p>
          <a:p>
            <a:pPr lvl="1"/>
            <a:r>
              <a:rPr lang="en-US" sz="2400" i="1" dirty="0" smtClean="0"/>
              <a:t>non specialists in a domain</a:t>
            </a:r>
          </a:p>
          <a:p>
            <a:r>
              <a:rPr lang="en-US" sz="2800" dirty="0" smtClean="0"/>
              <a:t>Manual adaptation is costly and time consuming</a:t>
            </a:r>
          </a:p>
          <a:p>
            <a:endParaRPr lang="en-US" i="1" dirty="0" smtClean="0"/>
          </a:p>
          <a:p>
            <a:pPr>
              <a:buNone/>
            </a:pPr>
            <a:r>
              <a:rPr lang="en-US" dirty="0" smtClean="0"/>
              <a:t>                            </a:t>
            </a:r>
          </a:p>
          <a:p>
            <a:pPr>
              <a:buNone/>
            </a:pPr>
            <a:r>
              <a:rPr lang="en-US" dirty="0" smtClean="0"/>
              <a:t>               </a:t>
            </a:r>
          </a:p>
          <a:p>
            <a:endParaRPr lang="en-US" dirty="0" smtClean="0"/>
          </a:p>
        </p:txBody>
      </p:sp>
      <p:grpSp>
        <p:nvGrpSpPr>
          <p:cNvPr id="6" name="5 Grupo"/>
          <p:cNvGrpSpPr/>
          <p:nvPr/>
        </p:nvGrpSpPr>
        <p:grpSpPr>
          <a:xfrm>
            <a:off x="5508104" y="2176988"/>
            <a:ext cx="3672408" cy="1107996"/>
            <a:chOff x="5292080" y="4964975"/>
            <a:chExt cx="3672408" cy="1107996"/>
          </a:xfrm>
        </p:grpSpPr>
        <p:sp>
          <p:nvSpPr>
            <p:cNvPr id="4" name="3 Abrir llave"/>
            <p:cNvSpPr/>
            <p:nvPr/>
          </p:nvSpPr>
          <p:spPr>
            <a:xfrm>
              <a:off x="5292080" y="5085184"/>
              <a:ext cx="288032" cy="9361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5" name="4 CuadroTexto"/>
            <p:cNvSpPr txBox="1"/>
            <p:nvPr/>
          </p:nvSpPr>
          <p:spPr>
            <a:xfrm>
              <a:off x="5652120" y="4964975"/>
              <a:ext cx="3312368" cy="1107996"/>
            </a:xfrm>
            <a:prstGeom prst="rect">
              <a:avLst/>
            </a:prstGeom>
            <a:noFill/>
          </p:spPr>
          <p:txBody>
            <a:bodyPr wrap="square" rtlCol="0">
              <a:spAutoFit/>
            </a:bodyPr>
            <a:lstStyle/>
            <a:p>
              <a:pPr>
                <a:buFont typeface="Arial" pitchFamily="34" charset="0"/>
                <a:buChar char="•"/>
              </a:pPr>
              <a:r>
                <a:rPr lang="es-ES" dirty="0" smtClean="0"/>
                <a:t> </a:t>
              </a:r>
              <a:r>
                <a:rPr lang="en-GB" sz="1600" dirty="0" smtClean="0"/>
                <a:t>aphasia</a:t>
              </a:r>
            </a:p>
            <a:p>
              <a:pPr>
                <a:buFont typeface="Arial" pitchFamily="34" charset="0"/>
                <a:buChar char="•"/>
              </a:pPr>
              <a:r>
                <a:rPr lang="en-GB" sz="1600" dirty="0" smtClean="0"/>
                <a:t>  autism spectrum disorder</a:t>
              </a:r>
            </a:p>
            <a:p>
              <a:pPr>
                <a:buFont typeface="Arial" pitchFamily="34" charset="0"/>
                <a:buChar char="•"/>
              </a:pPr>
              <a:r>
                <a:rPr lang="en-GB" sz="1600" dirty="0" smtClean="0"/>
                <a:t>  dyslexia</a:t>
              </a:r>
            </a:p>
            <a:p>
              <a:pPr>
                <a:buFont typeface="Arial" pitchFamily="34" charset="0"/>
                <a:buChar char="•"/>
              </a:pPr>
              <a:r>
                <a:rPr lang="en-GB" sz="1600" dirty="0" smtClean="0"/>
                <a:t>  intellectual disability</a:t>
              </a:r>
              <a:endParaRPr lang="en-GB" sz="1600" dirty="0"/>
            </a:p>
          </p:txBody>
        </p:sp>
      </p:grpSp>
      <p:pic>
        <p:nvPicPr>
          <p:cNvPr id="7" name="6 Imagen" descr="logo_simplext.jpg"/>
          <p:cNvPicPr>
            <a:picLocks noChangeAspect="1"/>
          </p:cNvPicPr>
          <p:nvPr/>
        </p:nvPicPr>
        <p:blipFill>
          <a:blip r:embed="rId3" cstate="print"/>
          <a:stretch>
            <a:fillRect/>
          </a:stretch>
        </p:blipFill>
        <p:spPr>
          <a:xfrm>
            <a:off x="683568" y="4632811"/>
            <a:ext cx="2463800" cy="584200"/>
          </a:xfrm>
          <a:prstGeom prst="rect">
            <a:avLst/>
          </a:prstGeom>
        </p:spPr>
      </p:pic>
      <p:pic>
        <p:nvPicPr>
          <p:cNvPr id="8" name="7 Imagen" descr="ABTI---Logo-Final-version.png"/>
          <p:cNvPicPr>
            <a:picLocks noChangeAspect="1"/>
          </p:cNvPicPr>
          <p:nvPr/>
        </p:nvPicPr>
        <p:blipFill>
          <a:blip r:embed="rId4" cstate="print"/>
          <a:stretch>
            <a:fillRect/>
          </a:stretch>
        </p:blipFill>
        <p:spPr>
          <a:xfrm>
            <a:off x="899592" y="5262299"/>
            <a:ext cx="1224136" cy="846444"/>
          </a:xfrm>
          <a:prstGeom prst="rect">
            <a:avLst/>
          </a:prstGeom>
        </p:spPr>
      </p:pic>
      <p:sp>
        <p:nvSpPr>
          <p:cNvPr id="9" name="8 CuadroTexto"/>
          <p:cNvSpPr txBox="1"/>
          <p:nvPr/>
        </p:nvSpPr>
        <p:spPr>
          <a:xfrm>
            <a:off x="3347864" y="4767535"/>
            <a:ext cx="5478038" cy="461665"/>
          </a:xfrm>
          <a:prstGeom prst="rect">
            <a:avLst/>
          </a:prstGeom>
          <a:noFill/>
        </p:spPr>
        <p:txBody>
          <a:bodyPr wrap="none" rtlCol="0">
            <a:spAutoFit/>
          </a:bodyPr>
          <a:lstStyle/>
          <a:p>
            <a:r>
              <a:rPr lang="en-US" sz="2400" dirty="0" smtClean="0"/>
              <a:t>First text simplification system  for Spanish</a:t>
            </a:r>
            <a:endParaRPr lang="es-ES" sz="2400" dirty="0"/>
          </a:p>
        </p:txBody>
      </p:sp>
      <p:sp>
        <p:nvSpPr>
          <p:cNvPr id="10" name="9 CuadroTexto"/>
          <p:cNvSpPr txBox="1"/>
          <p:nvPr/>
        </p:nvSpPr>
        <p:spPr>
          <a:xfrm>
            <a:off x="2339752" y="5334307"/>
            <a:ext cx="4464496" cy="830997"/>
          </a:xfrm>
          <a:prstGeom prst="rect">
            <a:avLst/>
          </a:prstGeom>
          <a:noFill/>
        </p:spPr>
        <p:txBody>
          <a:bodyPr wrap="square" rtlCol="0">
            <a:spAutoFit/>
          </a:bodyPr>
          <a:lstStyle/>
          <a:p>
            <a:r>
              <a:rPr lang="en-US" sz="2400" dirty="0" smtClean="0"/>
              <a:t>Accessible technology in the information society</a:t>
            </a:r>
            <a:endParaRPr lang="es-ES" sz="24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Text Simplification</a:t>
            </a:r>
            <a:endParaRPr lang="en-US" dirty="0"/>
          </a:p>
        </p:txBody>
      </p:sp>
      <p:sp>
        <p:nvSpPr>
          <p:cNvPr id="3" name="2 Marcador de contenido"/>
          <p:cNvSpPr>
            <a:spLocks noGrp="1"/>
          </p:cNvSpPr>
          <p:nvPr>
            <p:ph idx="1"/>
          </p:nvPr>
        </p:nvSpPr>
        <p:spPr/>
        <p:txBody>
          <a:bodyPr>
            <a:normAutofit lnSpcReduction="10000"/>
          </a:bodyPr>
          <a:lstStyle/>
          <a:p>
            <a:r>
              <a:rPr lang="en-US" sz="2800" dirty="0" smtClean="0"/>
              <a:t>Adapting the content of a text can be beneficial for different users</a:t>
            </a:r>
            <a:endParaRPr lang="en-US" sz="2400" i="1" dirty="0" smtClean="0"/>
          </a:p>
          <a:p>
            <a:pPr lvl="1"/>
            <a:r>
              <a:rPr lang="en-US" sz="2400" i="1" dirty="0" smtClean="0"/>
              <a:t>language impairment</a:t>
            </a:r>
          </a:p>
          <a:p>
            <a:pPr lvl="1"/>
            <a:r>
              <a:rPr lang="en-US" i="1" dirty="0" smtClean="0"/>
              <a:t>l</a:t>
            </a:r>
            <a:r>
              <a:rPr lang="en-US" sz="2400" i="1" dirty="0" smtClean="0"/>
              <a:t>earning second language</a:t>
            </a:r>
          </a:p>
          <a:p>
            <a:pPr lvl="1"/>
            <a:r>
              <a:rPr lang="en-US" sz="2400" i="1" dirty="0" smtClean="0"/>
              <a:t>non specialists in a domain</a:t>
            </a:r>
          </a:p>
          <a:p>
            <a:r>
              <a:rPr lang="en-US" sz="2800" dirty="0" smtClean="0"/>
              <a:t>Manual adaptation is costly and time consuming</a:t>
            </a:r>
          </a:p>
          <a:p>
            <a:endParaRPr lang="en-US" i="1" dirty="0" smtClean="0"/>
          </a:p>
          <a:p>
            <a:pPr>
              <a:buNone/>
            </a:pPr>
            <a:r>
              <a:rPr lang="en-US" dirty="0" smtClean="0"/>
              <a:t>                            </a:t>
            </a:r>
          </a:p>
          <a:p>
            <a:pPr>
              <a:buNone/>
            </a:pPr>
            <a:r>
              <a:rPr lang="en-US" dirty="0" smtClean="0"/>
              <a:t>               </a:t>
            </a:r>
          </a:p>
          <a:p>
            <a:endParaRPr lang="en-US" dirty="0" smtClean="0"/>
          </a:p>
        </p:txBody>
      </p:sp>
      <p:grpSp>
        <p:nvGrpSpPr>
          <p:cNvPr id="6" name="5 Grupo"/>
          <p:cNvGrpSpPr/>
          <p:nvPr/>
        </p:nvGrpSpPr>
        <p:grpSpPr>
          <a:xfrm>
            <a:off x="5508104" y="2176988"/>
            <a:ext cx="3672408" cy="1107996"/>
            <a:chOff x="5292080" y="4964975"/>
            <a:chExt cx="3672408" cy="1107996"/>
          </a:xfrm>
        </p:grpSpPr>
        <p:sp>
          <p:nvSpPr>
            <p:cNvPr id="4" name="3 Abrir llave"/>
            <p:cNvSpPr/>
            <p:nvPr/>
          </p:nvSpPr>
          <p:spPr>
            <a:xfrm>
              <a:off x="5292080" y="5085184"/>
              <a:ext cx="288032" cy="9361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5" name="4 CuadroTexto"/>
            <p:cNvSpPr txBox="1"/>
            <p:nvPr/>
          </p:nvSpPr>
          <p:spPr>
            <a:xfrm>
              <a:off x="5652120" y="4964975"/>
              <a:ext cx="3312368" cy="1107996"/>
            </a:xfrm>
            <a:prstGeom prst="rect">
              <a:avLst/>
            </a:prstGeom>
            <a:noFill/>
          </p:spPr>
          <p:txBody>
            <a:bodyPr wrap="square" rtlCol="0">
              <a:spAutoFit/>
            </a:bodyPr>
            <a:lstStyle/>
            <a:p>
              <a:pPr>
                <a:buFont typeface="Arial" pitchFamily="34" charset="0"/>
                <a:buChar char="•"/>
              </a:pPr>
              <a:r>
                <a:rPr lang="es-ES" dirty="0" smtClean="0"/>
                <a:t> </a:t>
              </a:r>
              <a:r>
                <a:rPr lang="en-GB" sz="1600" dirty="0" smtClean="0"/>
                <a:t>aphasia</a:t>
              </a:r>
            </a:p>
            <a:p>
              <a:pPr>
                <a:buFont typeface="Arial" pitchFamily="34" charset="0"/>
                <a:buChar char="•"/>
              </a:pPr>
              <a:r>
                <a:rPr lang="en-GB" sz="1600" dirty="0" smtClean="0"/>
                <a:t>  autism spectrum disorder</a:t>
              </a:r>
            </a:p>
            <a:p>
              <a:pPr>
                <a:buFont typeface="Arial" pitchFamily="34" charset="0"/>
                <a:buChar char="•"/>
              </a:pPr>
              <a:r>
                <a:rPr lang="en-GB" sz="1600" dirty="0" smtClean="0"/>
                <a:t>  dyslexia</a:t>
              </a:r>
            </a:p>
            <a:p>
              <a:pPr>
                <a:buFont typeface="Arial" pitchFamily="34" charset="0"/>
                <a:buChar char="•"/>
              </a:pPr>
              <a:r>
                <a:rPr lang="en-GB" sz="1600" dirty="0" smtClean="0"/>
                <a:t>  intellectual disability</a:t>
              </a:r>
              <a:endParaRPr lang="en-GB" sz="1600" dirty="0"/>
            </a:p>
          </p:txBody>
        </p:sp>
      </p:grpSp>
      <p:pic>
        <p:nvPicPr>
          <p:cNvPr id="7" name="6 Imagen" descr="logo_simplext.jpg"/>
          <p:cNvPicPr>
            <a:picLocks noChangeAspect="1"/>
          </p:cNvPicPr>
          <p:nvPr/>
        </p:nvPicPr>
        <p:blipFill>
          <a:blip r:embed="rId3" cstate="print"/>
          <a:stretch>
            <a:fillRect/>
          </a:stretch>
        </p:blipFill>
        <p:spPr>
          <a:xfrm>
            <a:off x="683568" y="4632811"/>
            <a:ext cx="2463800" cy="584200"/>
          </a:xfrm>
          <a:prstGeom prst="rect">
            <a:avLst/>
          </a:prstGeom>
        </p:spPr>
      </p:pic>
      <p:pic>
        <p:nvPicPr>
          <p:cNvPr id="8" name="7 Imagen" descr="ABTI---Logo-Final-version.png"/>
          <p:cNvPicPr>
            <a:picLocks noChangeAspect="1"/>
          </p:cNvPicPr>
          <p:nvPr/>
        </p:nvPicPr>
        <p:blipFill>
          <a:blip r:embed="rId4" cstate="print"/>
          <a:stretch>
            <a:fillRect/>
          </a:stretch>
        </p:blipFill>
        <p:spPr>
          <a:xfrm>
            <a:off x="899592" y="5262299"/>
            <a:ext cx="1224136" cy="846444"/>
          </a:xfrm>
          <a:prstGeom prst="rect">
            <a:avLst/>
          </a:prstGeom>
        </p:spPr>
      </p:pic>
      <p:sp>
        <p:nvSpPr>
          <p:cNvPr id="9" name="8 CuadroTexto"/>
          <p:cNvSpPr txBox="1"/>
          <p:nvPr/>
        </p:nvSpPr>
        <p:spPr>
          <a:xfrm>
            <a:off x="3347864" y="4767535"/>
            <a:ext cx="5478038" cy="461665"/>
          </a:xfrm>
          <a:prstGeom prst="rect">
            <a:avLst/>
          </a:prstGeom>
          <a:noFill/>
        </p:spPr>
        <p:txBody>
          <a:bodyPr wrap="none" rtlCol="0">
            <a:spAutoFit/>
          </a:bodyPr>
          <a:lstStyle/>
          <a:p>
            <a:r>
              <a:rPr lang="en-US" sz="2400" dirty="0" smtClean="0"/>
              <a:t>First text simplification system  for Spanish</a:t>
            </a:r>
            <a:endParaRPr lang="es-ES" sz="2400" dirty="0"/>
          </a:p>
        </p:txBody>
      </p:sp>
      <p:sp>
        <p:nvSpPr>
          <p:cNvPr id="10" name="9 CuadroTexto"/>
          <p:cNvSpPr txBox="1"/>
          <p:nvPr/>
        </p:nvSpPr>
        <p:spPr>
          <a:xfrm>
            <a:off x="2339752" y="5334307"/>
            <a:ext cx="4464496" cy="830997"/>
          </a:xfrm>
          <a:prstGeom prst="rect">
            <a:avLst/>
          </a:prstGeom>
          <a:noFill/>
        </p:spPr>
        <p:txBody>
          <a:bodyPr wrap="square" rtlCol="0">
            <a:spAutoFit/>
          </a:bodyPr>
          <a:lstStyle/>
          <a:p>
            <a:r>
              <a:rPr lang="en-US" sz="2400" dirty="0" smtClean="0"/>
              <a:t>Accessible technology in the information society</a:t>
            </a:r>
            <a:endParaRPr lang="es-ES" sz="2400" dirty="0"/>
          </a:p>
        </p:txBody>
      </p:sp>
      <p:pic>
        <p:nvPicPr>
          <p:cNvPr id="11" name="10 Imagen" descr="montse.png"/>
          <p:cNvPicPr>
            <a:picLocks noChangeAspect="1"/>
          </p:cNvPicPr>
          <p:nvPr/>
        </p:nvPicPr>
        <p:blipFill>
          <a:blip r:embed="rId5" cstate="print"/>
          <a:stretch>
            <a:fillRect/>
          </a:stretch>
        </p:blipFill>
        <p:spPr>
          <a:xfrm>
            <a:off x="2843808" y="6281936"/>
            <a:ext cx="576064" cy="576064"/>
          </a:xfrm>
          <a:prstGeom prst="rect">
            <a:avLst/>
          </a:prstGeom>
        </p:spPr>
      </p:pic>
      <p:pic>
        <p:nvPicPr>
          <p:cNvPr id="12" name="11 Imagen" descr="dferres.jpg"/>
          <p:cNvPicPr>
            <a:picLocks noChangeAspect="1"/>
          </p:cNvPicPr>
          <p:nvPr/>
        </p:nvPicPr>
        <p:blipFill>
          <a:blip r:embed="rId6" cstate="print"/>
          <a:stretch>
            <a:fillRect/>
          </a:stretch>
        </p:blipFill>
        <p:spPr>
          <a:xfrm>
            <a:off x="3779912" y="6274578"/>
            <a:ext cx="432047" cy="583422"/>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bleMovies_EN_1.wmv">
            <a:hlinkClick r:id="" action="ppaction://media"/>
          </p:cNvPr>
          <p:cNvPicPr>
            <a:picLocks noGrp="1" noRot="1" noChangeAspect="1"/>
          </p:cNvPicPr>
          <p:nvPr>
            <p:ph idx="1"/>
            <a:videoFile r:link="rId1"/>
          </p:nvPr>
        </p:nvPicPr>
        <p:blipFill>
          <a:blip r:embed="rId3" cstate="print"/>
          <a:stretch>
            <a:fillRect/>
          </a:stretch>
        </p:blipFill>
        <p:spPr>
          <a:xfrm>
            <a:off x="836613" y="1728788"/>
            <a:ext cx="7467600" cy="4267200"/>
          </a:xfrm>
          <a:prstGeom prst="rect">
            <a:avLst/>
          </a:prstGeom>
        </p:spPr>
      </p:pic>
      <p:sp>
        <p:nvSpPr>
          <p:cNvPr id="5" name="1 Título"/>
          <p:cNvSpPr>
            <a:spLocks noGrp="1"/>
          </p:cNvSpPr>
          <p:nvPr>
            <p:ph type="title"/>
          </p:nvPr>
        </p:nvSpPr>
        <p:spPr/>
        <p:txBody>
          <a:bodyPr>
            <a:normAutofit fontScale="90000"/>
          </a:bodyPr>
          <a:lstStyle/>
          <a:p>
            <a:r>
              <a:rPr lang="en-US" dirty="0" smtClean="0"/>
              <a:t>Can We </a:t>
            </a:r>
            <a:r>
              <a:rPr lang="en-US" dirty="0"/>
              <a:t>A</a:t>
            </a:r>
            <a:r>
              <a:rPr lang="en-US" dirty="0" smtClean="0"/>
              <a:t>utomate </a:t>
            </a:r>
            <a:r>
              <a:rPr lang="en-US" dirty="0"/>
              <a:t>t</a:t>
            </a:r>
            <a:r>
              <a:rPr lang="en-US" dirty="0" smtClean="0"/>
              <a:t>he </a:t>
            </a:r>
            <a:r>
              <a:rPr lang="en-US" dirty="0"/>
              <a:t>P</a:t>
            </a:r>
            <a:r>
              <a:rPr lang="en-US" dirty="0" smtClean="0"/>
              <a:t>roduction of Easy </a:t>
            </a:r>
            <a:r>
              <a:rPr lang="en-US" dirty="0"/>
              <a:t>T</a:t>
            </a:r>
            <a:r>
              <a:rPr lang="en-US" dirty="0" smtClean="0"/>
              <a:t>exts?</a:t>
            </a:r>
            <a:endParaRPr lang="en-US" dirty="0"/>
          </a:p>
        </p:txBody>
      </p:sp>
      <p:pic>
        <p:nvPicPr>
          <p:cNvPr id="6" name="5 Imagen" descr="ABTI---Logo-Final-version.png"/>
          <p:cNvPicPr>
            <a:picLocks noChangeAspect="1"/>
          </p:cNvPicPr>
          <p:nvPr/>
        </p:nvPicPr>
        <p:blipFill>
          <a:blip r:embed="rId4" cstate="print"/>
          <a:stretch>
            <a:fillRect/>
          </a:stretch>
        </p:blipFill>
        <p:spPr>
          <a:xfrm>
            <a:off x="7884368" y="6038940"/>
            <a:ext cx="1224136" cy="846444"/>
          </a:xfrm>
          <a:prstGeom prst="rect">
            <a:avLst/>
          </a:prstGeom>
        </p:spPr>
      </p:pic>
      <p:pic>
        <p:nvPicPr>
          <p:cNvPr id="7" name="6 Imagen" descr="dferres.jpg"/>
          <p:cNvPicPr>
            <a:picLocks noChangeAspect="1"/>
          </p:cNvPicPr>
          <p:nvPr/>
        </p:nvPicPr>
        <p:blipFill>
          <a:blip r:embed="rId5" cstate="print"/>
          <a:stretch>
            <a:fillRect/>
          </a:stretch>
        </p:blipFill>
        <p:spPr>
          <a:xfrm>
            <a:off x="2627784" y="6274578"/>
            <a:ext cx="432047" cy="583422"/>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95536" y="1935480"/>
            <a:ext cx="8291264" cy="4517856"/>
          </a:xfrm>
        </p:spPr>
        <p:txBody>
          <a:bodyPr>
            <a:normAutofit/>
          </a:bodyPr>
          <a:lstStyle/>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pPr>
              <a:buNone/>
            </a:pPr>
            <a:endParaRPr lang="en-GB" dirty="0" smtClean="0"/>
          </a:p>
          <a:p>
            <a:endParaRPr lang="en-GB" sz="3100" dirty="0" smtClean="0"/>
          </a:p>
          <a:p>
            <a:endParaRPr lang="en-GB" dirty="0"/>
          </a:p>
        </p:txBody>
      </p:sp>
      <p:pic>
        <p:nvPicPr>
          <p:cNvPr id="5" name="4 Imagen" descr="pubmed.jpg"/>
          <p:cNvPicPr>
            <a:picLocks noChangeAspect="1"/>
          </p:cNvPicPr>
          <p:nvPr/>
        </p:nvPicPr>
        <p:blipFill>
          <a:blip r:embed="rId2" cstate="print"/>
          <a:stretch>
            <a:fillRect/>
          </a:stretch>
        </p:blipFill>
        <p:spPr>
          <a:xfrm>
            <a:off x="5436096" y="1979548"/>
            <a:ext cx="1678320" cy="630529"/>
          </a:xfrm>
          <a:prstGeom prst="rect">
            <a:avLst/>
          </a:prstGeom>
        </p:spPr>
      </p:pic>
      <p:pic>
        <p:nvPicPr>
          <p:cNvPr id="7" name="6 Imagen" descr="ACMDL_Logo.jpg"/>
          <p:cNvPicPr>
            <a:picLocks noChangeAspect="1"/>
          </p:cNvPicPr>
          <p:nvPr/>
        </p:nvPicPr>
        <p:blipFill>
          <a:blip r:embed="rId3" cstate="print"/>
          <a:stretch>
            <a:fillRect/>
          </a:stretch>
        </p:blipFill>
        <p:spPr>
          <a:xfrm>
            <a:off x="1547664" y="4509120"/>
            <a:ext cx="2404838" cy="576064"/>
          </a:xfrm>
          <a:prstGeom prst="rect">
            <a:avLst/>
          </a:prstGeom>
        </p:spPr>
      </p:pic>
      <p:pic>
        <p:nvPicPr>
          <p:cNvPr id="12" name="11 Imagen" descr="elsevier_scopus.jpg"/>
          <p:cNvPicPr>
            <a:picLocks noChangeAspect="1"/>
          </p:cNvPicPr>
          <p:nvPr/>
        </p:nvPicPr>
        <p:blipFill>
          <a:blip r:embed="rId4" cstate="print"/>
          <a:stretch>
            <a:fillRect/>
          </a:stretch>
        </p:blipFill>
        <p:spPr>
          <a:xfrm>
            <a:off x="2639184" y="1628800"/>
            <a:ext cx="2148840" cy="784860"/>
          </a:xfrm>
          <a:prstGeom prst="rect">
            <a:avLst/>
          </a:prstGeom>
        </p:spPr>
      </p:pic>
      <p:pic>
        <p:nvPicPr>
          <p:cNvPr id="13" name="12 Imagen" descr="ISI_WEB.jpg"/>
          <p:cNvPicPr>
            <a:picLocks noChangeAspect="1"/>
          </p:cNvPicPr>
          <p:nvPr/>
        </p:nvPicPr>
        <p:blipFill>
          <a:blip r:embed="rId5" cstate="print"/>
          <a:stretch>
            <a:fillRect/>
          </a:stretch>
        </p:blipFill>
        <p:spPr>
          <a:xfrm>
            <a:off x="719356" y="2564904"/>
            <a:ext cx="1836420" cy="1051560"/>
          </a:xfrm>
          <a:prstGeom prst="rect">
            <a:avLst/>
          </a:prstGeom>
        </p:spPr>
      </p:pic>
      <p:pic>
        <p:nvPicPr>
          <p:cNvPr id="14" name="13 Imagen" descr="EPO.png"/>
          <p:cNvPicPr>
            <a:picLocks noChangeAspect="1"/>
          </p:cNvPicPr>
          <p:nvPr/>
        </p:nvPicPr>
        <p:blipFill>
          <a:blip r:embed="rId6" cstate="print"/>
          <a:stretch>
            <a:fillRect/>
          </a:stretch>
        </p:blipFill>
        <p:spPr>
          <a:xfrm>
            <a:off x="4355976" y="4824576"/>
            <a:ext cx="1097280" cy="548640"/>
          </a:xfrm>
          <a:prstGeom prst="rect">
            <a:avLst/>
          </a:prstGeom>
        </p:spPr>
      </p:pic>
      <p:pic>
        <p:nvPicPr>
          <p:cNvPr id="24" name="23 Imagen" descr="schoolar1.jpg"/>
          <p:cNvPicPr>
            <a:picLocks noChangeAspect="1"/>
          </p:cNvPicPr>
          <p:nvPr/>
        </p:nvPicPr>
        <p:blipFill>
          <a:blip r:embed="rId7" cstate="print"/>
          <a:stretch>
            <a:fillRect/>
          </a:stretch>
        </p:blipFill>
        <p:spPr>
          <a:xfrm>
            <a:off x="7452320" y="2636912"/>
            <a:ext cx="937260" cy="937260"/>
          </a:xfrm>
          <a:prstGeom prst="rect">
            <a:avLst/>
          </a:prstGeom>
        </p:spPr>
      </p:pic>
      <p:pic>
        <p:nvPicPr>
          <p:cNvPr id="26" name="25 Imagen" descr="RG.jpg"/>
          <p:cNvPicPr>
            <a:picLocks noChangeAspect="1"/>
          </p:cNvPicPr>
          <p:nvPr/>
        </p:nvPicPr>
        <p:blipFill>
          <a:blip r:embed="rId8" cstate="print"/>
          <a:stretch>
            <a:fillRect/>
          </a:stretch>
        </p:blipFill>
        <p:spPr>
          <a:xfrm>
            <a:off x="6592320" y="4221088"/>
            <a:ext cx="1341120" cy="609600"/>
          </a:xfrm>
          <a:prstGeom prst="rect">
            <a:avLst/>
          </a:prstGeom>
        </p:spPr>
      </p:pic>
      <p:pic>
        <p:nvPicPr>
          <p:cNvPr id="28" name="27 Imagen" descr="horacio-300dpi.jpg"/>
          <p:cNvPicPr>
            <a:picLocks noChangeAspect="1"/>
          </p:cNvPicPr>
          <p:nvPr/>
        </p:nvPicPr>
        <p:blipFill>
          <a:blip r:embed="rId9" cstate="print"/>
          <a:stretch>
            <a:fillRect/>
          </a:stretch>
        </p:blipFill>
        <p:spPr>
          <a:xfrm>
            <a:off x="3635896" y="3253816"/>
            <a:ext cx="936104" cy="1017605"/>
          </a:xfrm>
          <a:prstGeom prst="rect">
            <a:avLst/>
          </a:prstGeom>
        </p:spPr>
      </p:pic>
      <p:sp useBgFill="1">
        <p:nvSpPr>
          <p:cNvPr id="29" name="28 Llamada rectangular redondeada"/>
          <p:cNvSpPr/>
          <p:nvPr/>
        </p:nvSpPr>
        <p:spPr>
          <a:xfrm>
            <a:off x="5220072" y="2924944"/>
            <a:ext cx="1008112" cy="864096"/>
          </a:xfrm>
          <a:prstGeom prst="wedgeRoundRectCallout">
            <a:avLst>
              <a:gd name="adj1" fmla="val -104773"/>
              <a:gd name="adj2" fmla="val 688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pic>
        <p:nvPicPr>
          <p:cNvPr id="4" name="Picture 2" descr="C:\Users\UPF\AppData\Local\Microsoft\Windows\Temporary Internet Files\Content.IE5\PWR3G8YZ\bombilla[1].png"/>
          <p:cNvPicPr>
            <a:picLocks noChangeAspect="1" noChangeArrowheads="1"/>
          </p:cNvPicPr>
          <p:nvPr/>
        </p:nvPicPr>
        <p:blipFill>
          <a:blip r:embed="rId10" cstate="print"/>
          <a:srcRect/>
          <a:stretch>
            <a:fillRect/>
          </a:stretch>
        </p:blipFill>
        <p:spPr bwMode="auto">
          <a:xfrm>
            <a:off x="5436096" y="3068960"/>
            <a:ext cx="587896" cy="587896"/>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bleMovies_ES_1.wmv">
            <a:hlinkClick r:id="" action="ppaction://media"/>
          </p:cNvPr>
          <p:cNvPicPr>
            <a:picLocks noGrp="1" noRot="1" noChangeAspect="1"/>
          </p:cNvPicPr>
          <p:nvPr>
            <p:ph idx="1"/>
            <a:videoFile r:link="rId1"/>
          </p:nvPr>
        </p:nvPicPr>
        <p:blipFill>
          <a:blip r:embed="rId3" cstate="print"/>
          <a:stretch>
            <a:fillRect/>
          </a:stretch>
        </p:blipFill>
        <p:spPr>
          <a:xfrm>
            <a:off x="1173163" y="1927225"/>
            <a:ext cx="6797675" cy="3870325"/>
          </a:xfrm>
          <a:prstGeom prst="rect">
            <a:avLst/>
          </a:prstGeom>
        </p:spPr>
      </p:pic>
      <p:sp>
        <p:nvSpPr>
          <p:cNvPr id="7" name="1 Título"/>
          <p:cNvSpPr>
            <a:spLocks noGrp="1"/>
          </p:cNvSpPr>
          <p:nvPr>
            <p:ph type="title"/>
          </p:nvPr>
        </p:nvSpPr>
        <p:spPr/>
        <p:txBody>
          <a:bodyPr>
            <a:normAutofit fontScale="90000"/>
          </a:bodyPr>
          <a:lstStyle/>
          <a:p>
            <a:r>
              <a:rPr lang="en-US" dirty="0" smtClean="0"/>
              <a:t>Can We </a:t>
            </a:r>
            <a:r>
              <a:rPr lang="en-US" dirty="0"/>
              <a:t>A</a:t>
            </a:r>
            <a:r>
              <a:rPr lang="en-US" dirty="0" smtClean="0"/>
              <a:t>utomate </a:t>
            </a:r>
            <a:r>
              <a:rPr lang="en-US" dirty="0"/>
              <a:t>t</a:t>
            </a:r>
            <a:r>
              <a:rPr lang="en-US" dirty="0" smtClean="0"/>
              <a:t>he </a:t>
            </a:r>
            <a:r>
              <a:rPr lang="en-US" dirty="0"/>
              <a:t>P</a:t>
            </a:r>
            <a:r>
              <a:rPr lang="en-US" dirty="0" smtClean="0"/>
              <a:t>roduction of Easy </a:t>
            </a:r>
            <a:r>
              <a:rPr lang="en-US" dirty="0"/>
              <a:t>T</a:t>
            </a:r>
            <a:r>
              <a:rPr lang="en-US" dirty="0" smtClean="0"/>
              <a:t>exts?</a:t>
            </a:r>
            <a:endParaRPr lang="en-US" dirty="0"/>
          </a:p>
        </p:txBody>
      </p:sp>
      <p:pic>
        <p:nvPicPr>
          <p:cNvPr id="4" name="3 Imagen" descr="logo_simplext.jpg"/>
          <p:cNvPicPr>
            <a:picLocks noChangeAspect="1"/>
          </p:cNvPicPr>
          <p:nvPr/>
        </p:nvPicPr>
        <p:blipFill>
          <a:blip r:embed="rId4" cstate="print"/>
          <a:stretch>
            <a:fillRect/>
          </a:stretch>
        </p:blipFill>
        <p:spPr>
          <a:xfrm>
            <a:off x="6680200" y="6229176"/>
            <a:ext cx="2463800" cy="584200"/>
          </a:xfrm>
          <a:prstGeom prst="rect">
            <a:avLst/>
          </a:prstGeom>
        </p:spPr>
      </p:pic>
      <p:pic>
        <p:nvPicPr>
          <p:cNvPr id="5" name="4 Imagen" descr="dferres.jpg"/>
          <p:cNvPicPr>
            <a:picLocks noChangeAspect="1"/>
          </p:cNvPicPr>
          <p:nvPr/>
        </p:nvPicPr>
        <p:blipFill>
          <a:blip r:embed="rId5" cstate="print"/>
          <a:stretch>
            <a:fillRect/>
          </a:stretch>
        </p:blipFill>
        <p:spPr>
          <a:xfrm>
            <a:off x="2627784" y="6274578"/>
            <a:ext cx="432047" cy="583422"/>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dirty="0" smtClean="0"/>
              <a:t>How to Make the Machine </a:t>
            </a:r>
            <a:r>
              <a:rPr lang="en-US" dirty="0"/>
              <a:t>A</a:t>
            </a:r>
            <a:r>
              <a:rPr lang="en-US" dirty="0" smtClean="0"/>
              <a:t>ctually Simplify a Text?</a:t>
            </a:r>
            <a:endParaRPr lang="en-US" dirty="0"/>
          </a:p>
        </p:txBody>
      </p:sp>
      <p:sp>
        <p:nvSpPr>
          <p:cNvPr id="3" name="2 Marcador de contenido"/>
          <p:cNvSpPr>
            <a:spLocks noGrp="1"/>
          </p:cNvSpPr>
          <p:nvPr>
            <p:ph idx="1"/>
          </p:nvPr>
        </p:nvSpPr>
        <p:spPr>
          <a:xfrm>
            <a:off x="251520" y="1412776"/>
            <a:ext cx="4752528" cy="792089"/>
          </a:xfrm>
        </p:spPr>
        <p:txBody>
          <a:bodyPr>
            <a:normAutofit/>
          </a:bodyPr>
          <a:lstStyle/>
          <a:p>
            <a:pPr>
              <a:buNone/>
            </a:pPr>
            <a:r>
              <a:rPr lang="en-US" sz="4000" i="1" dirty="0" smtClean="0">
                <a:solidFill>
                  <a:srgbClr val="00B0F0"/>
                </a:solidFill>
              </a:rPr>
              <a:t>Lexical Simplification</a:t>
            </a:r>
          </a:p>
        </p:txBody>
      </p:sp>
      <p:sp>
        <p:nvSpPr>
          <p:cNvPr id="6" name="5 Rectángulo"/>
          <p:cNvSpPr/>
          <p:nvPr/>
        </p:nvSpPr>
        <p:spPr>
          <a:xfrm>
            <a:off x="827584" y="3068960"/>
            <a:ext cx="4464496"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Your   automobile   has   been   repaired   .</a:t>
            </a:r>
            <a:r>
              <a:rPr lang="es-ES" dirty="0" smtClean="0"/>
              <a:t>. </a:t>
            </a:r>
            <a:endParaRPr lang="es-ES" dirty="0"/>
          </a:p>
        </p:txBody>
      </p:sp>
      <p:sp>
        <p:nvSpPr>
          <p:cNvPr id="7" name="6 Rectángulo"/>
          <p:cNvSpPr/>
          <p:nvPr/>
        </p:nvSpPr>
        <p:spPr>
          <a:xfrm>
            <a:off x="1619672" y="3068960"/>
            <a:ext cx="1152128" cy="432048"/>
          </a:xfrm>
          <a:prstGeom prst="rect">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7 Rectángulo"/>
          <p:cNvSpPr/>
          <p:nvPr/>
        </p:nvSpPr>
        <p:spPr>
          <a:xfrm>
            <a:off x="3923928" y="3068960"/>
            <a:ext cx="936104" cy="432048"/>
          </a:xfrm>
          <a:prstGeom prst="rect">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 name="43 Grupo"/>
          <p:cNvGrpSpPr/>
          <p:nvPr/>
        </p:nvGrpSpPr>
        <p:grpSpPr>
          <a:xfrm>
            <a:off x="2267744" y="2204864"/>
            <a:ext cx="2016224" cy="864096"/>
            <a:chOff x="2267744" y="2204864"/>
            <a:chExt cx="2016224" cy="864096"/>
          </a:xfrm>
        </p:grpSpPr>
        <p:sp>
          <p:nvSpPr>
            <p:cNvPr id="5" name="4 Rectángulo"/>
            <p:cNvSpPr/>
            <p:nvPr/>
          </p:nvSpPr>
          <p:spPr>
            <a:xfrm>
              <a:off x="2987824" y="2204864"/>
              <a:ext cx="1296144" cy="57606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smtClean="0">
                  <a:solidFill>
                    <a:schemeClr val="tx1"/>
                  </a:solidFill>
                </a:rPr>
                <a:t>WordNet</a:t>
              </a:r>
              <a:r>
                <a:rPr lang="es-ES" b="1" baseline="30000" dirty="0" smtClean="0">
                  <a:solidFill>
                    <a:schemeClr val="tx1"/>
                  </a:solidFill>
                </a:rPr>
                <a:t>©</a:t>
              </a:r>
              <a:endParaRPr lang="es-ES" b="1" dirty="0">
                <a:solidFill>
                  <a:schemeClr val="tx1"/>
                </a:solidFill>
              </a:endParaRPr>
            </a:p>
          </p:txBody>
        </p:sp>
        <p:grpSp>
          <p:nvGrpSpPr>
            <p:cNvPr id="10" name="25 Grupo"/>
            <p:cNvGrpSpPr/>
            <p:nvPr/>
          </p:nvGrpSpPr>
          <p:grpSpPr>
            <a:xfrm>
              <a:off x="2267744" y="2420888"/>
              <a:ext cx="720080" cy="648072"/>
              <a:chOff x="2267744" y="2420888"/>
              <a:chExt cx="720080" cy="648072"/>
            </a:xfrm>
          </p:grpSpPr>
          <p:cxnSp>
            <p:nvCxnSpPr>
              <p:cNvPr id="15" name="14 Conector recto de flecha"/>
              <p:cNvCxnSpPr/>
              <p:nvPr/>
            </p:nvCxnSpPr>
            <p:spPr>
              <a:xfrm>
                <a:off x="2267744" y="2420888"/>
                <a:ext cx="7200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28 Conector recto de flecha"/>
              <p:cNvCxnSpPr/>
              <p:nvPr/>
            </p:nvCxnSpPr>
            <p:spPr>
              <a:xfrm>
                <a:off x="2267744" y="2420888"/>
                <a:ext cx="0" cy="648072"/>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grpSp>
      </p:grpSp>
      <p:cxnSp>
        <p:nvCxnSpPr>
          <p:cNvPr id="31" name="30 Conector recto de flecha"/>
          <p:cNvCxnSpPr/>
          <p:nvPr/>
        </p:nvCxnSpPr>
        <p:spPr>
          <a:xfrm>
            <a:off x="2555776" y="2780928"/>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1" name="40 Grupo"/>
          <p:cNvGrpSpPr/>
          <p:nvPr/>
        </p:nvGrpSpPr>
        <p:grpSpPr>
          <a:xfrm>
            <a:off x="4283968" y="2348880"/>
            <a:ext cx="2376264" cy="288032"/>
            <a:chOff x="4283968" y="2348880"/>
            <a:chExt cx="2376264" cy="288032"/>
          </a:xfrm>
        </p:grpSpPr>
        <p:cxnSp>
          <p:nvCxnSpPr>
            <p:cNvPr id="33" name="32 Conector recto de flecha"/>
            <p:cNvCxnSpPr>
              <a:stCxn id="5" idx="3"/>
            </p:cNvCxnSpPr>
            <p:nvPr/>
          </p:nvCxnSpPr>
          <p:spPr>
            <a:xfrm>
              <a:off x="4283968" y="2492896"/>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33 Rectángulo"/>
            <p:cNvSpPr/>
            <p:nvPr/>
          </p:nvSpPr>
          <p:spPr>
            <a:xfrm>
              <a:off x="4860032" y="2348880"/>
              <a:ext cx="1800200" cy="288032"/>
            </a:xfrm>
            <a:prstGeom prst="rect">
              <a:avLst/>
            </a:prstGeom>
            <a:solidFill>
              <a:schemeClr val="bg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car, automobile, auto, ….</a:t>
              </a:r>
              <a:endParaRPr lang="en-US" sz="1200" dirty="0">
                <a:solidFill>
                  <a:schemeClr val="tx1"/>
                </a:solidFill>
              </a:endParaRPr>
            </a:p>
          </p:txBody>
        </p:sp>
      </p:grpSp>
      <p:grpSp>
        <p:nvGrpSpPr>
          <p:cNvPr id="12" name="41 Grupo"/>
          <p:cNvGrpSpPr/>
          <p:nvPr/>
        </p:nvGrpSpPr>
        <p:grpSpPr>
          <a:xfrm>
            <a:off x="3707904" y="3501008"/>
            <a:ext cx="1296144" cy="1008112"/>
            <a:chOff x="3707904" y="3501008"/>
            <a:chExt cx="1296144" cy="1008112"/>
          </a:xfrm>
        </p:grpSpPr>
        <p:sp>
          <p:nvSpPr>
            <p:cNvPr id="9" name="8 Rectángulo"/>
            <p:cNvSpPr/>
            <p:nvPr/>
          </p:nvSpPr>
          <p:spPr>
            <a:xfrm>
              <a:off x="3707904" y="3933056"/>
              <a:ext cx="1296144" cy="57606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smtClean="0">
                  <a:solidFill>
                    <a:schemeClr val="tx1"/>
                  </a:solidFill>
                </a:rPr>
                <a:t>WordNet</a:t>
              </a:r>
              <a:r>
                <a:rPr lang="es-ES" b="1" baseline="30000" dirty="0" smtClean="0">
                  <a:solidFill>
                    <a:schemeClr val="tx1"/>
                  </a:solidFill>
                </a:rPr>
                <a:t>©</a:t>
              </a:r>
              <a:endParaRPr lang="es-ES" b="1" dirty="0">
                <a:solidFill>
                  <a:schemeClr val="tx1"/>
                </a:solidFill>
              </a:endParaRPr>
            </a:p>
          </p:txBody>
        </p:sp>
        <p:cxnSp>
          <p:nvCxnSpPr>
            <p:cNvPr id="36" name="35 Conector recto de flecha"/>
            <p:cNvCxnSpPr>
              <a:stCxn id="8" idx="2"/>
              <a:endCxn id="9" idx="0"/>
            </p:cNvCxnSpPr>
            <p:nvPr/>
          </p:nvCxnSpPr>
          <p:spPr>
            <a:xfrm flipH="1">
              <a:off x="4355976" y="3501008"/>
              <a:ext cx="36004"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3" name="37 Grupo"/>
          <p:cNvGrpSpPr/>
          <p:nvPr/>
        </p:nvGrpSpPr>
        <p:grpSpPr>
          <a:xfrm>
            <a:off x="5004048" y="4149080"/>
            <a:ext cx="3096344" cy="288032"/>
            <a:chOff x="5004048" y="4077072"/>
            <a:chExt cx="3096344" cy="288032"/>
          </a:xfrm>
        </p:grpSpPr>
        <p:cxnSp>
          <p:nvCxnSpPr>
            <p:cNvPr id="39" name="38 Conector recto de flecha"/>
            <p:cNvCxnSpPr>
              <a:stCxn id="9" idx="3"/>
            </p:cNvCxnSpPr>
            <p:nvPr/>
          </p:nvCxnSpPr>
          <p:spPr>
            <a:xfrm>
              <a:off x="5004048" y="4221088"/>
              <a:ext cx="57606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46 Rectángulo"/>
            <p:cNvSpPr/>
            <p:nvPr/>
          </p:nvSpPr>
          <p:spPr>
            <a:xfrm>
              <a:off x="5660504" y="4077072"/>
              <a:ext cx="2439888" cy="288032"/>
            </a:xfrm>
            <a:prstGeom prst="rect">
              <a:avLst/>
            </a:prstGeom>
            <a:solidFill>
              <a:schemeClr val="bg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compensate, recompense, repair,, … </a:t>
              </a:r>
              <a:endParaRPr lang="en-US" sz="1200" dirty="0">
                <a:solidFill>
                  <a:schemeClr val="tx1"/>
                </a:solidFill>
              </a:endParaRPr>
            </a:p>
          </p:txBody>
        </p:sp>
      </p:grpSp>
      <p:grpSp>
        <p:nvGrpSpPr>
          <p:cNvPr id="14" name="39 Grupo"/>
          <p:cNvGrpSpPr/>
          <p:nvPr/>
        </p:nvGrpSpPr>
        <p:grpSpPr>
          <a:xfrm>
            <a:off x="5004048" y="4365104"/>
            <a:ext cx="2376264" cy="648072"/>
            <a:chOff x="5004048" y="4221088"/>
            <a:chExt cx="2376264" cy="648072"/>
          </a:xfrm>
        </p:grpSpPr>
        <p:cxnSp>
          <p:nvCxnSpPr>
            <p:cNvPr id="45" name="44 Conector recto de flecha"/>
            <p:cNvCxnSpPr>
              <a:stCxn id="9" idx="3"/>
            </p:cNvCxnSpPr>
            <p:nvPr/>
          </p:nvCxnSpPr>
          <p:spPr>
            <a:xfrm>
              <a:off x="5004048" y="4221088"/>
              <a:ext cx="504056"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47 Rectángulo"/>
            <p:cNvSpPr/>
            <p:nvPr/>
          </p:nvSpPr>
          <p:spPr>
            <a:xfrm>
              <a:off x="5580112" y="4581128"/>
              <a:ext cx="1800200" cy="288032"/>
            </a:xfrm>
            <a:prstGeom prst="rect">
              <a:avLst/>
            </a:prstGeom>
            <a:solidFill>
              <a:schemeClr val="bg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amend, rectify, </a:t>
              </a:r>
              <a:endParaRPr lang="en-US" sz="1200" dirty="0">
                <a:solidFill>
                  <a:schemeClr val="tx1"/>
                </a:solidFill>
              </a:endParaRPr>
            </a:p>
          </p:txBody>
        </p:sp>
      </p:grpSp>
      <p:grpSp>
        <p:nvGrpSpPr>
          <p:cNvPr id="16" name="36 Grupo"/>
          <p:cNvGrpSpPr/>
          <p:nvPr/>
        </p:nvGrpSpPr>
        <p:grpSpPr>
          <a:xfrm>
            <a:off x="5004048" y="3645024"/>
            <a:ext cx="2304256" cy="576064"/>
            <a:chOff x="5004048" y="3645024"/>
            <a:chExt cx="2304256" cy="576064"/>
          </a:xfrm>
        </p:grpSpPr>
        <p:sp>
          <p:nvSpPr>
            <p:cNvPr id="46" name="45 Rectángulo"/>
            <p:cNvSpPr/>
            <p:nvPr/>
          </p:nvSpPr>
          <p:spPr>
            <a:xfrm>
              <a:off x="5508104" y="3645024"/>
              <a:ext cx="1800200" cy="288032"/>
            </a:xfrm>
            <a:prstGeom prst="rect">
              <a:avLst/>
            </a:prstGeom>
            <a:solidFill>
              <a:schemeClr val="bg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repair, mend, fix, ….</a:t>
              </a:r>
              <a:endParaRPr lang="en-US" sz="1200" dirty="0">
                <a:solidFill>
                  <a:schemeClr val="tx1"/>
                </a:solidFill>
              </a:endParaRPr>
            </a:p>
          </p:txBody>
        </p:sp>
        <p:cxnSp>
          <p:nvCxnSpPr>
            <p:cNvPr id="43" name="42 Conector recto de flecha"/>
            <p:cNvCxnSpPr>
              <a:stCxn id="9" idx="3"/>
            </p:cNvCxnSpPr>
            <p:nvPr/>
          </p:nvCxnSpPr>
          <p:spPr>
            <a:xfrm flipV="1">
              <a:off x="5004048" y="3789040"/>
              <a:ext cx="432048"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51" name="50 Imagen" descr="etr.png"/>
          <p:cNvPicPr>
            <a:picLocks noChangeAspect="1"/>
          </p:cNvPicPr>
          <p:nvPr/>
        </p:nvPicPr>
        <p:blipFill>
          <a:blip r:embed="rId2" cstate="print"/>
          <a:stretch>
            <a:fillRect/>
          </a:stretch>
        </p:blipFill>
        <p:spPr>
          <a:xfrm>
            <a:off x="8180638" y="5525470"/>
            <a:ext cx="495818" cy="495818"/>
          </a:xfrm>
          <a:prstGeom prst="rect">
            <a:avLst/>
          </a:prstGeom>
        </p:spPr>
      </p:pic>
      <p:sp>
        <p:nvSpPr>
          <p:cNvPr id="35" name="34 Rectángulo"/>
          <p:cNvSpPr/>
          <p:nvPr/>
        </p:nvSpPr>
        <p:spPr>
          <a:xfrm>
            <a:off x="5436096" y="3573016"/>
            <a:ext cx="1944216" cy="432048"/>
          </a:xfrm>
          <a:prstGeom prst="rect">
            <a:avLst/>
          </a:prstGeom>
          <a:solidFill>
            <a:srgbClr val="00B05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52 Rectángulo"/>
          <p:cNvSpPr/>
          <p:nvPr/>
        </p:nvSpPr>
        <p:spPr>
          <a:xfrm>
            <a:off x="251520" y="2492896"/>
            <a:ext cx="180020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Text</a:t>
            </a:r>
            <a:r>
              <a:rPr lang="es-ES" dirty="0" smtClean="0">
                <a:solidFill>
                  <a:schemeClr val="tx1"/>
                </a:solidFill>
              </a:rPr>
              <a:t>  </a:t>
            </a:r>
            <a:r>
              <a:rPr lang="es-ES" dirty="0" err="1" smtClean="0">
                <a:solidFill>
                  <a:schemeClr val="tx1"/>
                </a:solidFill>
              </a:rPr>
              <a:t>Analysis</a:t>
            </a:r>
            <a:endParaRPr lang="es-ES" dirty="0">
              <a:solidFill>
                <a:schemeClr val="tx1"/>
              </a:solidFill>
            </a:endParaRPr>
          </a:p>
        </p:txBody>
      </p:sp>
      <p:sp>
        <p:nvSpPr>
          <p:cNvPr id="55" name="54 Rectángulo"/>
          <p:cNvSpPr/>
          <p:nvPr/>
        </p:nvSpPr>
        <p:spPr>
          <a:xfrm>
            <a:off x="107504" y="4077072"/>
            <a:ext cx="2160240"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Complex</a:t>
            </a:r>
            <a:r>
              <a:rPr lang="es-ES" dirty="0" smtClean="0">
                <a:solidFill>
                  <a:schemeClr val="tx1"/>
                </a:solidFill>
              </a:rPr>
              <a:t> Word </a:t>
            </a:r>
            <a:r>
              <a:rPr lang="es-ES" dirty="0" err="1" smtClean="0">
                <a:solidFill>
                  <a:schemeClr val="tx1"/>
                </a:solidFill>
              </a:rPr>
              <a:t>Identification</a:t>
            </a:r>
            <a:endParaRPr lang="es-ES" dirty="0">
              <a:solidFill>
                <a:schemeClr val="tx1"/>
              </a:solidFill>
            </a:endParaRPr>
          </a:p>
        </p:txBody>
      </p:sp>
      <p:sp>
        <p:nvSpPr>
          <p:cNvPr id="56" name="55 Rectángulo"/>
          <p:cNvSpPr/>
          <p:nvPr/>
        </p:nvSpPr>
        <p:spPr>
          <a:xfrm>
            <a:off x="6983760" y="2924944"/>
            <a:ext cx="2160240"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Word </a:t>
            </a:r>
            <a:r>
              <a:rPr lang="es-ES" dirty="0" err="1" smtClean="0">
                <a:solidFill>
                  <a:schemeClr val="tx1"/>
                </a:solidFill>
              </a:rPr>
              <a:t>Sense</a:t>
            </a:r>
            <a:r>
              <a:rPr lang="es-ES" dirty="0" smtClean="0">
                <a:solidFill>
                  <a:schemeClr val="tx1"/>
                </a:solidFill>
              </a:rPr>
              <a:t> </a:t>
            </a:r>
            <a:r>
              <a:rPr lang="es-ES" dirty="0" err="1" smtClean="0">
                <a:solidFill>
                  <a:schemeClr val="tx1"/>
                </a:solidFill>
              </a:rPr>
              <a:t>Disambiguation</a:t>
            </a:r>
            <a:endParaRPr lang="es-ES" dirty="0">
              <a:solidFill>
                <a:schemeClr val="tx1"/>
              </a:solidFill>
            </a:endParaRPr>
          </a:p>
        </p:txBody>
      </p:sp>
      <p:sp>
        <p:nvSpPr>
          <p:cNvPr id="57" name="56 Rectángulo"/>
          <p:cNvSpPr/>
          <p:nvPr/>
        </p:nvSpPr>
        <p:spPr>
          <a:xfrm>
            <a:off x="395536" y="5517232"/>
            <a:ext cx="2160240"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Sentence</a:t>
            </a:r>
            <a:r>
              <a:rPr lang="es-ES" dirty="0" smtClean="0">
                <a:solidFill>
                  <a:schemeClr val="tx1"/>
                </a:solidFill>
              </a:rPr>
              <a:t> </a:t>
            </a:r>
            <a:r>
              <a:rPr lang="es-ES" dirty="0" err="1" smtClean="0">
                <a:solidFill>
                  <a:schemeClr val="tx1"/>
                </a:solidFill>
              </a:rPr>
              <a:t>Generation</a:t>
            </a:r>
            <a:endParaRPr lang="es-ES" dirty="0">
              <a:solidFill>
                <a:schemeClr val="tx1"/>
              </a:solidFill>
            </a:endParaRPr>
          </a:p>
        </p:txBody>
      </p:sp>
      <p:sp>
        <p:nvSpPr>
          <p:cNvPr id="58" name="57 Rectángulo"/>
          <p:cNvSpPr/>
          <p:nvPr/>
        </p:nvSpPr>
        <p:spPr>
          <a:xfrm>
            <a:off x="6300192" y="1628800"/>
            <a:ext cx="2160240"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Find</a:t>
            </a:r>
            <a:r>
              <a:rPr lang="es-ES" dirty="0" smtClean="0">
                <a:solidFill>
                  <a:schemeClr val="tx1"/>
                </a:solidFill>
              </a:rPr>
              <a:t> Simple  </a:t>
            </a:r>
            <a:r>
              <a:rPr lang="es-ES" dirty="0" err="1" smtClean="0">
                <a:solidFill>
                  <a:schemeClr val="tx1"/>
                </a:solidFill>
              </a:rPr>
              <a:t>Synonyms</a:t>
            </a:r>
            <a:endParaRPr lang="es-ES" dirty="0">
              <a:solidFill>
                <a:schemeClr val="tx1"/>
              </a:solidFill>
            </a:endParaRPr>
          </a:p>
        </p:txBody>
      </p:sp>
      <p:sp>
        <p:nvSpPr>
          <p:cNvPr id="59" name="58 Rectángulo"/>
          <p:cNvSpPr/>
          <p:nvPr/>
        </p:nvSpPr>
        <p:spPr>
          <a:xfrm>
            <a:off x="1979712" y="3573016"/>
            <a:ext cx="504056"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err="1" smtClean="0">
                <a:solidFill>
                  <a:schemeClr val="tx1"/>
                </a:solidFill>
              </a:rPr>
              <a:t>NN</a:t>
            </a:r>
            <a:endParaRPr lang="es-ES" sz="1400" dirty="0">
              <a:solidFill>
                <a:schemeClr val="tx1"/>
              </a:solidFill>
            </a:endParaRPr>
          </a:p>
        </p:txBody>
      </p:sp>
      <p:sp>
        <p:nvSpPr>
          <p:cNvPr id="60" name="59 Rectángulo"/>
          <p:cNvSpPr/>
          <p:nvPr/>
        </p:nvSpPr>
        <p:spPr>
          <a:xfrm>
            <a:off x="1115616" y="3573016"/>
            <a:ext cx="576064"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err="1" smtClean="0">
                <a:solidFill>
                  <a:schemeClr val="tx1"/>
                </a:solidFill>
              </a:rPr>
              <a:t>PRP</a:t>
            </a:r>
            <a:r>
              <a:rPr lang="es-ES" sz="1400" dirty="0" smtClean="0">
                <a:solidFill>
                  <a:schemeClr val="tx1"/>
                </a:solidFill>
              </a:rPr>
              <a:t>$</a:t>
            </a:r>
            <a:endParaRPr lang="es-ES" sz="1400" dirty="0">
              <a:solidFill>
                <a:schemeClr val="tx1"/>
              </a:solidFill>
            </a:endParaRPr>
          </a:p>
        </p:txBody>
      </p:sp>
      <p:sp>
        <p:nvSpPr>
          <p:cNvPr id="61" name="60 Rectángulo"/>
          <p:cNvSpPr/>
          <p:nvPr/>
        </p:nvSpPr>
        <p:spPr>
          <a:xfrm>
            <a:off x="2843808" y="3573016"/>
            <a:ext cx="504056"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err="1" smtClean="0">
                <a:solidFill>
                  <a:schemeClr val="tx1"/>
                </a:solidFill>
              </a:rPr>
              <a:t>VBZ</a:t>
            </a:r>
            <a:endParaRPr lang="es-ES" sz="1400" dirty="0">
              <a:solidFill>
                <a:schemeClr val="tx1"/>
              </a:solidFill>
            </a:endParaRPr>
          </a:p>
        </p:txBody>
      </p:sp>
      <p:sp>
        <p:nvSpPr>
          <p:cNvPr id="62" name="61 Rectángulo"/>
          <p:cNvSpPr/>
          <p:nvPr/>
        </p:nvSpPr>
        <p:spPr>
          <a:xfrm>
            <a:off x="3491880" y="3573016"/>
            <a:ext cx="504056"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err="1" smtClean="0">
                <a:solidFill>
                  <a:schemeClr val="tx1"/>
                </a:solidFill>
              </a:rPr>
              <a:t>VBN</a:t>
            </a:r>
            <a:endParaRPr lang="es-ES" sz="1400" dirty="0">
              <a:solidFill>
                <a:schemeClr val="tx1"/>
              </a:solidFill>
            </a:endParaRPr>
          </a:p>
        </p:txBody>
      </p:sp>
      <p:sp>
        <p:nvSpPr>
          <p:cNvPr id="63" name="62 Rectángulo"/>
          <p:cNvSpPr/>
          <p:nvPr/>
        </p:nvSpPr>
        <p:spPr>
          <a:xfrm>
            <a:off x="4499992" y="3573016"/>
            <a:ext cx="504056"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err="1" smtClean="0">
                <a:solidFill>
                  <a:schemeClr val="tx1"/>
                </a:solidFill>
              </a:rPr>
              <a:t>VBN</a:t>
            </a:r>
            <a:endParaRPr lang="es-ES" sz="1400" dirty="0">
              <a:solidFill>
                <a:schemeClr val="tx1"/>
              </a:solidFill>
            </a:endParaRPr>
          </a:p>
        </p:txBody>
      </p:sp>
      <p:sp>
        <p:nvSpPr>
          <p:cNvPr id="64" name="63 Rectángulo"/>
          <p:cNvSpPr/>
          <p:nvPr/>
        </p:nvSpPr>
        <p:spPr>
          <a:xfrm>
            <a:off x="4680520" y="6381328"/>
            <a:ext cx="4427984"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s-ES" b="1" dirty="0" smtClean="0">
                <a:solidFill>
                  <a:schemeClr val="tx1"/>
                </a:solidFill>
              </a:rPr>
              <a:t>(</a:t>
            </a:r>
            <a:r>
              <a:rPr lang="es-ES" b="1" dirty="0" err="1" smtClean="0">
                <a:solidFill>
                  <a:schemeClr val="tx1"/>
                </a:solidFill>
              </a:rPr>
              <a:t>Saggion</a:t>
            </a:r>
            <a:r>
              <a:rPr lang="es-ES" b="1" dirty="0" smtClean="0">
                <a:solidFill>
                  <a:schemeClr val="tx1"/>
                </a:solidFill>
              </a:rPr>
              <a:t> et al., 2016a) Comp. </a:t>
            </a:r>
            <a:r>
              <a:rPr lang="es-ES" b="1" dirty="0" err="1" smtClean="0">
                <a:solidFill>
                  <a:schemeClr val="tx1"/>
                </a:solidFill>
              </a:rPr>
              <a:t>Speech</a:t>
            </a:r>
            <a:r>
              <a:rPr lang="es-ES" b="1" dirty="0" smtClean="0">
                <a:solidFill>
                  <a:schemeClr val="tx1"/>
                </a:solidFill>
              </a:rPr>
              <a:t> &amp; </a:t>
            </a:r>
            <a:r>
              <a:rPr lang="es-ES" b="1" dirty="0" err="1" smtClean="0">
                <a:solidFill>
                  <a:schemeClr val="tx1"/>
                </a:solidFill>
              </a:rPr>
              <a:t>Lang</a:t>
            </a:r>
            <a:r>
              <a:rPr lang="es-ES" b="1" dirty="0" smtClean="0">
                <a:solidFill>
                  <a:schemeClr val="tx1"/>
                </a:solidFill>
              </a:rPr>
              <a:t>.  (</a:t>
            </a:r>
            <a:r>
              <a:rPr lang="es-ES" b="1" dirty="0" err="1" smtClean="0">
                <a:solidFill>
                  <a:schemeClr val="tx1"/>
                </a:solidFill>
              </a:rPr>
              <a:t>Ferrès</a:t>
            </a:r>
            <a:r>
              <a:rPr lang="es-ES" b="1" dirty="0" smtClean="0">
                <a:solidFill>
                  <a:schemeClr val="tx1"/>
                </a:solidFill>
              </a:rPr>
              <a:t> et al., 2016) </a:t>
            </a:r>
            <a:r>
              <a:rPr lang="es-ES" b="1" dirty="0" err="1" smtClean="0">
                <a:solidFill>
                  <a:schemeClr val="tx1"/>
                </a:solidFill>
              </a:rPr>
              <a:t>NLDB</a:t>
            </a:r>
            <a:r>
              <a:rPr lang="es-ES" b="1" dirty="0" smtClean="0">
                <a:solidFill>
                  <a:schemeClr val="tx1"/>
                </a:solidFill>
              </a:rPr>
              <a:t> </a:t>
            </a:r>
            <a:r>
              <a:rPr lang="es-ES" b="1" dirty="0" smtClean="0">
                <a:solidFill>
                  <a:schemeClr val="tx1"/>
                </a:solidFill>
              </a:rPr>
              <a:t>(</a:t>
            </a:r>
            <a:r>
              <a:rPr lang="es-ES" b="1" dirty="0" err="1" smtClean="0">
                <a:solidFill>
                  <a:schemeClr val="tx1"/>
                </a:solidFill>
              </a:rPr>
              <a:t>Ronzano</a:t>
            </a:r>
            <a:r>
              <a:rPr lang="es-ES" b="1" dirty="0" smtClean="0">
                <a:solidFill>
                  <a:schemeClr val="tx1"/>
                </a:solidFill>
              </a:rPr>
              <a:t> et al., 2016) </a:t>
            </a:r>
            <a:r>
              <a:rPr lang="es-ES" b="1" dirty="0" err="1" smtClean="0">
                <a:solidFill>
                  <a:schemeClr val="tx1"/>
                </a:solidFill>
              </a:rPr>
              <a:t>SemEval</a:t>
            </a:r>
            <a:endParaRPr lang="es-ES" b="1" dirty="0" smtClean="0">
              <a:solidFill>
                <a:schemeClr val="tx1"/>
              </a:solidFill>
            </a:endParaRPr>
          </a:p>
          <a:p>
            <a:pPr marL="0" lvl="1" algn="ctr"/>
            <a:endParaRPr lang="es-ES" b="1" dirty="0">
              <a:solidFill>
                <a:schemeClr val="tx1"/>
              </a:solidFill>
            </a:endParaRPr>
          </a:p>
        </p:txBody>
      </p:sp>
      <p:sp>
        <p:nvSpPr>
          <p:cNvPr id="49" name="48 Rectángulo"/>
          <p:cNvSpPr/>
          <p:nvPr/>
        </p:nvSpPr>
        <p:spPr>
          <a:xfrm>
            <a:off x="827584" y="4797152"/>
            <a:ext cx="2160240"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Simplest</a:t>
            </a:r>
            <a:r>
              <a:rPr lang="es-ES" dirty="0" smtClean="0">
                <a:solidFill>
                  <a:schemeClr val="tx1"/>
                </a:solidFill>
              </a:rPr>
              <a:t> </a:t>
            </a:r>
            <a:r>
              <a:rPr lang="es-ES" dirty="0" err="1" smtClean="0">
                <a:solidFill>
                  <a:schemeClr val="tx1"/>
                </a:solidFill>
              </a:rPr>
              <a:t>Synonym</a:t>
            </a:r>
            <a:endParaRPr lang="es-ES" dirty="0">
              <a:solidFill>
                <a:schemeClr val="tx1"/>
              </a:solidFill>
            </a:endParaRPr>
          </a:p>
        </p:txBody>
      </p:sp>
      <p:sp>
        <p:nvSpPr>
          <p:cNvPr id="52" name="51 Rectángulo"/>
          <p:cNvSpPr/>
          <p:nvPr/>
        </p:nvSpPr>
        <p:spPr>
          <a:xfrm>
            <a:off x="4067944" y="5589240"/>
            <a:ext cx="403244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B050"/>
                </a:solidFill>
              </a:rPr>
              <a:t>Your   car   has   been   fixed</a:t>
            </a:r>
            <a:r>
              <a:rPr lang="en-US" dirty="0" smtClean="0">
                <a:solidFill>
                  <a:srgbClr val="00B050"/>
                </a:solidFill>
              </a:rPr>
              <a:t>.</a:t>
            </a:r>
            <a:r>
              <a:rPr lang="es-ES" dirty="0" smtClean="0">
                <a:solidFill>
                  <a:srgbClr val="00B050"/>
                </a:solidFill>
              </a:rPr>
              <a:t> </a:t>
            </a:r>
            <a:endParaRPr lang="es-ES" dirty="0">
              <a:solidFill>
                <a:srgbClr val="00B050"/>
              </a:solidFill>
            </a:endParaRPr>
          </a:p>
        </p:txBody>
      </p:sp>
      <p:sp>
        <p:nvSpPr>
          <p:cNvPr id="54" name="53 Rectángulo"/>
          <p:cNvSpPr/>
          <p:nvPr/>
        </p:nvSpPr>
        <p:spPr>
          <a:xfrm>
            <a:off x="7236296" y="2276872"/>
            <a:ext cx="576064" cy="360040"/>
          </a:xfrm>
          <a:prstGeom prst="rect">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car</a:t>
            </a:r>
            <a:endParaRPr lang="es-ES" dirty="0">
              <a:solidFill>
                <a:schemeClr val="tx1"/>
              </a:solidFill>
            </a:endParaRPr>
          </a:p>
        </p:txBody>
      </p:sp>
      <p:sp>
        <p:nvSpPr>
          <p:cNvPr id="65" name="64 Rectángulo"/>
          <p:cNvSpPr/>
          <p:nvPr/>
        </p:nvSpPr>
        <p:spPr>
          <a:xfrm>
            <a:off x="7740352" y="3645024"/>
            <a:ext cx="576064" cy="360040"/>
          </a:xfrm>
          <a:prstGeom prst="rect">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solidFill>
                  <a:schemeClr val="tx1"/>
                </a:solidFill>
              </a:rPr>
              <a:t>fix</a:t>
            </a:r>
            <a:endParaRPr lang="es-ES" dirty="0">
              <a:solidFill>
                <a:schemeClr val="tx1"/>
              </a:solidFill>
            </a:endParaRPr>
          </a:p>
        </p:txBody>
      </p:sp>
      <p:cxnSp>
        <p:nvCxnSpPr>
          <p:cNvPr id="67" name="66 Conector recto de flecha"/>
          <p:cNvCxnSpPr/>
          <p:nvPr/>
        </p:nvCxnSpPr>
        <p:spPr>
          <a:xfrm>
            <a:off x="6732240" y="2492896"/>
            <a:ext cx="4320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68 Conector recto de flecha"/>
          <p:cNvCxnSpPr/>
          <p:nvPr/>
        </p:nvCxnSpPr>
        <p:spPr>
          <a:xfrm>
            <a:off x="7452320" y="3789040"/>
            <a:ext cx="2160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5" grpId="0" animBg="1"/>
      <p:bldP spid="53" grpId="0" animBg="1"/>
      <p:bldP spid="55" grpId="0" animBg="1"/>
      <p:bldP spid="55" grpId="1" animBg="1"/>
      <p:bldP spid="56" grpId="0" animBg="1"/>
      <p:bldP spid="57" grpId="0" animBg="1"/>
      <p:bldP spid="58" grpId="0"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49" grpId="0" animBg="1"/>
      <p:bldP spid="52" grpId="0"/>
      <p:bldP spid="54" grpId="0" animBg="1"/>
      <p:bldP spid="6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dirty="0" smtClean="0"/>
              <a:t>How to Make the Machine </a:t>
            </a:r>
            <a:r>
              <a:rPr lang="en-US" dirty="0"/>
              <a:t>A</a:t>
            </a:r>
            <a:r>
              <a:rPr lang="en-US" dirty="0" smtClean="0"/>
              <a:t>ctually Simplify a Text?</a:t>
            </a:r>
            <a:endParaRPr lang="en-US" dirty="0"/>
          </a:p>
        </p:txBody>
      </p:sp>
      <p:sp>
        <p:nvSpPr>
          <p:cNvPr id="24" name="23 Rectángulo"/>
          <p:cNvSpPr/>
          <p:nvPr/>
        </p:nvSpPr>
        <p:spPr>
          <a:xfrm>
            <a:off x="755576" y="3717032"/>
            <a:ext cx="7992888"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Eva   ,   whose   son was born  in 2010  ,  lives in France .</a:t>
            </a:r>
            <a:r>
              <a:rPr lang="es-ES" dirty="0" smtClean="0"/>
              <a:t>. </a:t>
            </a:r>
            <a:endParaRPr lang="es-ES" dirty="0"/>
          </a:p>
        </p:txBody>
      </p:sp>
      <p:cxnSp>
        <p:nvCxnSpPr>
          <p:cNvPr id="31" name="30 Conector recto de flecha"/>
          <p:cNvCxnSpPr/>
          <p:nvPr/>
        </p:nvCxnSpPr>
        <p:spPr>
          <a:xfrm>
            <a:off x="2682424" y="3717032"/>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 name="91 Grupo"/>
          <p:cNvGrpSpPr/>
          <p:nvPr/>
        </p:nvGrpSpPr>
        <p:grpSpPr>
          <a:xfrm>
            <a:off x="6444208" y="3429000"/>
            <a:ext cx="648072" cy="288032"/>
            <a:chOff x="1547664" y="4077072"/>
            <a:chExt cx="648072" cy="504056"/>
          </a:xfrm>
        </p:grpSpPr>
        <p:cxnSp>
          <p:nvCxnSpPr>
            <p:cNvPr id="85" name="84 Conector recto"/>
            <p:cNvCxnSpPr/>
            <p:nvPr/>
          </p:nvCxnSpPr>
          <p:spPr>
            <a:xfrm flipV="1">
              <a:off x="1547664" y="4077072"/>
              <a:ext cx="0" cy="504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86 Conector recto"/>
            <p:cNvCxnSpPr/>
            <p:nvPr/>
          </p:nvCxnSpPr>
          <p:spPr>
            <a:xfrm>
              <a:off x="1547664" y="4077072"/>
              <a:ext cx="648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88 Conector recto"/>
            <p:cNvCxnSpPr/>
            <p:nvPr/>
          </p:nvCxnSpPr>
          <p:spPr>
            <a:xfrm>
              <a:off x="2195736" y="4077072"/>
              <a:ext cx="0" cy="504056"/>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 name="93 Grupo"/>
          <p:cNvGrpSpPr/>
          <p:nvPr/>
        </p:nvGrpSpPr>
        <p:grpSpPr>
          <a:xfrm>
            <a:off x="2195736" y="3068960"/>
            <a:ext cx="3888432" cy="720080"/>
            <a:chOff x="1547664" y="4077072"/>
            <a:chExt cx="648072" cy="504056"/>
          </a:xfrm>
        </p:grpSpPr>
        <p:cxnSp>
          <p:nvCxnSpPr>
            <p:cNvPr id="95" name="94 Conector recto"/>
            <p:cNvCxnSpPr/>
            <p:nvPr/>
          </p:nvCxnSpPr>
          <p:spPr>
            <a:xfrm flipV="1">
              <a:off x="1547664" y="4077072"/>
              <a:ext cx="0" cy="504056"/>
            </a:xfrm>
            <a:prstGeom prst="line">
              <a:avLst/>
            </a:prstGeom>
            <a:ln>
              <a:headEnd type="triangle" w="lg" len="med"/>
            </a:ln>
          </p:spPr>
          <p:style>
            <a:lnRef idx="1">
              <a:schemeClr val="accent1"/>
            </a:lnRef>
            <a:fillRef idx="0">
              <a:schemeClr val="accent1"/>
            </a:fillRef>
            <a:effectRef idx="0">
              <a:schemeClr val="accent1"/>
            </a:effectRef>
            <a:fontRef idx="minor">
              <a:schemeClr val="tx1"/>
            </a:fontRef>
          </p:style>
        </p:cxnSp>
        <p:cxnSp>
          <p:nvCxnSpPr>
            <p:cNvPr id="96" name="95 Conector recto"/>
            <p:cNvCxnSpPr/>
            <p:nvPr/>
          </p:nvCxnSpPr>
          <p:spPr>
            <a:xfrm>
              <a:off x="1547664" y="4077072"/>
              <a:ext cx="648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96 Conector recto"/>
            <p:cNvCxnSpPr/>
            <p:nvPr/>
          </p:nvCxnSpPr>
          <p:spPr>
            <a:xfrm>
              <a:off x="2195736" y="4077072"/>
              <a:ext cx="0" cy="50405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 name="97 Grupo"/>
          <p:cNvGrpSpPr/>
          <p:nvPr/>
        </p:nvGrpSpPr>
        <p:grpSpPr>
          <a:xfrm>
            <a:off x="3779912" y="3429000"/>
            <a:ext cx="432048" cy="360040"/>
            <a:chOff x="1547664" y="4077072"/>
            <a:chExt cx="648072" cy="504056"/>
          </a:xfrm>
        </p:grpSpPr>
        <p:cxnSp>
          <p:nvCxnSpPr>
            <p:cNvPr id="99" name="98 Conector recto"/>
            <p:cNvCxnSpPr/>
            <p:nvPr/>
          </p:nvCxnSpPr>
          <p:spPr>
            <a:xfrm flipV="1">
              <a:off x="1547664" y="4077072"/>
              <a:ext cx="0" cy="504056"/>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100" name="99 Conector recto"/>
            <p:cNvCxnSpPr/>
            <p:nvPr/>
          </p:nvCxnSpPr>
          <p:spPr>
            <a:xfrm>
              <a:off x="1547664" y="4077072"/>
              <a:ext cx="648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100 Conector recto"/>
            <p:cNvCxnSpPr/>
            <p:nvPr/>
          </p:nvCxnSpPr>
          <p:spPr>
            <a:xfrm>
              <a:off x="2195736" y="4077072"/>
              <a:ext cx="0" cy="50405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 name="101 Grupo"/>
          <p:cNvGrpSpPr/>
          <p:nvPr/>
        </p:nvGrpSpPr>
        <p:grpSpPr>
          <a:xfrm>
            <a:off x="4283968" y="3429000"/>
            <a:ext cx="288032" cy="360040"/>
            <a:chOff x="1547664" y="4077072"/>
            <a:chExt cx="648072" cy="504056"/>
          </a:xfrm>
        </p:grpSpPr>
        <p:cxnSp>
          <p:nvCxnSpPr>
            <p:cNvPr id="103" name="102 Conector recto"/>
            <p:cNvCxnSpPr/>
            <p:nvPr/>
          </p:nvCxnSpPr>
          <p:spPr>
            <a:xfrm flipV="1">
              <a:off x="1547664" y="4077072"/>
              <a:ext cx="0" cy="504056"/>
            </a:xfrm>
            <a:prstGeom prst="line">
              <a:avLst/>
            </a:prstGeom>
            <a:ln>
              <a:headEnd type="none"/>
            </a:ln>
          </p:spPr>
          <p:style>
            <a:lnRef idx="1">
              <a:schemeClr val="accent1"/>
            </a:lnRef>
            <a:fillRef idx="0">
              <a:schemeClr val="accent1"/>
            </a:fillRef>
            <a:effectRef idx="0">
              <a:schemeClr val="accent1"/>
            </a:effectRef>
            <a:fontRef idx="minor">
              <a:schemeClr val="tx1"/>
            </a:fontRef>
          </p:style>
        </p:cxnSp>
        <p:cxnSp>
          <p:nvCxnSpPr>
            <p:cNvPr id="104" name="103 Conector recto"/>
            <p:cNvCxnSpPr/>
            <p:nvPr/>
          </p:nvCxnSpPr>
          <p:spPr>
            <a:xfrm>
              <a:off x="1547664" y="4077072"/>
              <a:ext cx="648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104 Conector recto"/>
            <p:cNvCxnSpPr/>
            <p:nvPr/>
          </p:nvCxnSpPr>
          <p:spPr>
            <a:xfrm>
              <a:off x="2195736" y="4077072"/>
              <a:ext cx="0" cy="504056"/>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 name="105 Grupo"/>
          <p:cNvGrpSpPr/>
          <p:nvPr/>
        </p:nvGrpSpPr>
        <p:grpSpPr>
          <a:xfrm>
            <a:off x="3203848" y="3501008"/>
            <a:ext cx="504056" cy="216024"/>
            <a:chOff x="1547664" y="4077072"/>
            <a:chExt cx="648072" cy="504056"/>
          </a:xfrm>
        </p:grpSpPr>
        <p:cxnSp>
          <p:nvCxnSpPr>
            <p:cNvPr id="107" name="106 Conector recto"/>
            <p:cNvCxnSpPr/>
            <p:nvPr/>
          </p:nvCxnSpPr>
          <p:spPr>
            <a:xfrm flipV="1">
              <a:off x="1547664" y="4077072"/>
              <a:ext cx="0" cy="504056"/>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108" name="107 Conector recto"/>
            <p:cNvCxnSpPr/>
            <p:nvPr/>
          </p:nvCxnSpPr>
          <p:spPr>
            <a:xfrm>
              <a:off x="1547664" y="4077072"/>
              <a:ext cx="648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108 Conector recto"/>
            <p:cNvCxnSpPr/>
            <p:nvPr/>
          </p:nvCxnSpPr>
          <p:spPr>
            <a:xfrm>
              <a:off x="2195736" y="4077072"/>
              <a:ext cx="0" cy="50405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 name="109 Grupo"/>
          <p:cNvGrpSpPr/>
          <p:nvPr/>
        </p:nvGrpSpPr>
        <p:grpSpPr>
          <a:xfrm>
            <a:off x="5076056" y="3429000"/>
            <a:ext cx="360040" cy="360040"/>
            <a:chOff x="1547664" y="4077072"/>
            <a:chExt cx="648072" cy="504056"/>
          </a:xfrm>
        </p:grpSpPr>
        <p:cxnSp>
          <p:nvCxnSpPr>
            <p:cNvPr id="111" name="110 Conector recto"/>
            <p:cNvCxnSpPr/>
            <p:nvPr/>
          </p:nvCxnSpPr>
          <p:spPr>
            <a:xfrm flipV="1">
              <a:off x="1547664" y="4077072"/>
              <a:ext cx="0" cy="504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111 Conector recto"/>
            <p:cNvCxnSpPr/>
            <p:nvPr/>
          </p:nvCxnSpPr>
          <p:spPr>
            <a:xfrm>
              <a:off x="1547664" y="4077072"/>
              <a:ext cx="648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112 Conector recto"/>
            <p:cNvCxnSpPr/>
            <p:nvPr/>
          </p:nvCxnSpPr>
          <p:spPr>
            <a:xfrm>
              <a:off x="2195736" y="4077072"/>
              <a:ext cx="0" cy="504056"/>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 name="113 Grupo"/>
          <p:cNvGrpSpPr/>
          <p:nvPr/>
        </p:nvGrpSpPr>
        <p:grpSpPr>
          <a:xfrm>
            <a:off x="6156176" y="3429000"/>
            <a:ext cx="216024" cy="360040"/>
            <a:chOff x="1547664" y="4077072"/>
            <a:chExt cx="648072" cy="504056"/>
          </a:xfrm>
        </p:grpSpPr>
        <p:cxnSp>
          <p:nvCxnSpPr>
            <p:cNvPr id="115" name="114 Conector recto"/>
            <p:cNvCxnSpPr/>
            <p:nvPr/>
          </p:nvCxnSpPr>
          <p:spPr>
            <a:xfrm flipV="1">
              <a:off x="1547664" y="4077072"/>
              <a:ext cx="0" cy="504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115 Conector recto"/>
            <p:cNvCxnSpPr/>
            <p:nvPr/>
          </p:nvCxnSpPr>
          <p:spPr>
            <a:xfrm>
              <a:off x="1547664" y="4077072"/>
              <a:ext cx="648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116 Conector recto"/>
            <p:cNvCxnSpPr/>
            <p:nvPr/>
          </p:nvCxnSpPr>
          <p:spPr>
            <a:xfrm>
              <a:off x="2195736" y="4077072"/>
              <a:ext cx="0" cy="504056"/>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 name="117 Grupo"/>
          <p:cNvGrpSpPr/>
          <p:nvPr/>
        </p:nvGrpSpPr>
        <p:grpSpPr>
          <a:xfrm>
            <a:off x="4716016" y="3429000"/>
            <a:ext cx="288032" cy="360040"/>
            <a:chOff x="1547664" y="4077072"/>
            <a:chExt cx="648072" cy="504056"/>
          </a:xfrm>
        </p:grpSpPr>
        <p:cxnSp>
          <p:nvCxnSpPr>
            <p:cNvPr id="119" name="118 Conector recto"/>
            <p:cNvCxnSpPr/>
            <p:nvPr/>
          </p:nvCxnSpPr>
          <p:spPr>
            <a:xfrm flipV="1">
              <a:off x="1547664" y="4077072"/>
              <a:ext cx="0" cy="504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119 Conector recto"/>
            <p:cNvCxnSpPr/>
            <p:nvPr/>
          </p:nvCxnSpPr>
          <p:spPr>
            <a:xfrm>
              <a:off x="1547664" y="4077072"/>
              <a:ext cx="648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120 Conector recto"/>
            <p:cNvCxnSpPr/>
            <p:nvPr/>
          </p:nvCxnSpPr>
          <p:spPr>
            <a:xfrm>
              <a:off x="2195736" y="4077072"/>
              <a:ext cx="0" cy="504056"/>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26" name="125 CuadroTexto"/>
          <p:cNvSpPr txBox="1"/>
          <p:nvPr/>
        </p:nvSpPr>
        <p:spPr>
          <a:xfrm>
            <a:off x="3995936" y="2719953"/>
            <a:ext cx="495649" cy="276999"/>
          </a:xfrm>
          <a:prstGeom prst="rect">
            <a:avLst/>
          </a:prstGeom>
          <a:noFill/>
        </p:spPr>
        <p:txBody>
          <a:bodyPr wrap="none" rtlCol="0">
            <a:spAutoFit/>
          </a:bodyPr>
          <a:lstStyle/>
          <a:p>
            <a:r>
              <a:rPr lang="es-ES" sz="1200" b="1" dirty="0" smtClean="0"/>
              <a:t>SUBJ</a:t>
            </a:r>
            <a:endParaRPr lang="es-ES" sz="1200" b="1" dirty="0"/>
          </a:p>
        </p:txBody>
      </p:sp>
      <p:sp>
        <p:nvSpPr>
          <p:cNvPr id="128" name="127 CuadroTexto"/>
          <p:cNvSpPr txBox="1"/>
          <p:nvPr/>
        </p:nvSpPr>
        <p:spPr>
          <a:xfrm>
            <a:off x="5058688" y="3068960"/>
            <a:ext cx="593432" cy="276999"/>
          </a:xfrm>
          <a:prstGeom prst="rect">
            <a:avLst/>
          </a:prstGeom>
          <a:noFill/>
        </p:spPr>
        <p:txBody>
          <a:bodyPr wrap="none" rtlCol="0">
            <a:spAutoFit/>
          </a:bodyPr>
          <a:lstStyle/>
          <a:p>
            <a:r>
              <a:rPr lang="es-ES" sz="1200" dirty="0" err="1" smtClean="0"/>
              <a:t>PMOD</a:t>
            </a:r>
            <a:endParaRPr lang="es-ES" sz="1200" dirty="0"/>
          </a:p>
        </p:txBody>
      </p:sp>
      <p:sp>
        <p:nvSpPr>
          <p:cNvPr id="130" name="129 CuadroTexto"/>
          <p:cNvSpPr txBox="1"/>
          <p:nvPr/>
        </p:nvSpPr>
        <p:spPr>
          <a:xfrm>
            <a:off x="3707904" y="3068960"/>
            <a:ext cx="487634" cy="276999"/>
          </a:xfrm>
          <a:prstGeom prst="rect">
            <a:avLst/>
          </a:prstGeom>
          <a:noFill/>
        </p:spPr>
        <p:txBody>
          <a:bodyPr wrap="none" rtlCol="0">
            <a:spAutoFit/>
          </a:bodyPr>
          <a:lstStyle/>
          <a:p>
            <a:r>
              <a:rPr lang="es-ES" sz="1200" dirty="0" smtClean="0"/>
              <a:t>SUBJ</a:t>
            </a:r>
            <a:endParaRPr lang="es-ES" sz="1200" dirty="0"/>
          </a:p>
        </p:txBody>
      </p:sp>
      <p:sp>
        <p:nvSpPr>
          <p:cNvPr id="132" name="131 CuadroTexto"/>
          <p:cNvSpPr txBox="1"/>
          <p:nvPr/>
        </p:nvSpPr>
        <p:spPr>
          <a:xfrm>
            <a:off x="3131840" y="3140968"/>
            <a:ext cx="612668" cy="276999"/>
          </a:xfrm>
          <a:prstGeom prst="rect">
            <a:avLst/>
          </a:prstGeom>
          <a:noFill/>
        </p:spPr>
        <p:txBody>
          <a:bodyPr wrap="none" rtlCol="0">
            <a:spAutoFit/>
          </a:bodyPr>
          <a:lstStyle/>
          <a:p>
            <a:r>
              <a:rPr lang="es-ES" sz="1200" dirty="0" err="1" smtClean="0"/>
              <a:t>NMOD</a:t>
            </a:r>
            <a:endParaRPr lang="es-ES" sz="1200" dirty="0"/>
          </a:p>
        </p:txBody>
      </p:sp>
      <p:sp>
        <p:nvSpPr>
          <p:cNvPr id="134" name="133 CuadroTexto"/>
          <p:cNvSpPr txBox="1"/>
          <p:nvPr/>
        </p:nvSpPr>
        <p:spPr>
          <a:xfrm>
            <a:off x="6516216" y="3140968"/>
            <a:ext cx="593432" cy="276999"/>
          </a:xfrm>
          <a:prstGeom prst="rect">
            <a:avLst/>
          </a:prstGeom>
          <a:noFill/>
        </p:spPr>
        <p:txBody>
          <a:bodyPr wrap="none" rtlCol="0">
            <a:spAutoFit/>
          </a:bodyPr>
          <a:lstStyle/>
          <a:p>
            <a:r>
              <a:rPr lang="es-ES" sz="1200" dirty="0" err="1" smtClean="0"/>
              <a:t>PMOD</a:t>
            </a:r>
            <a:endParaRPr lang="es-ES" sz="1200" dirty="0"/>
          </a:p>
        </p:txBody>
      </p:sp>
      <p:sp>
        <p:nvSpPr>
          <p:cNvPr id="62" name="61 Rectángulo"/>
          <p:cNvSpPr/>
          <p:nvPr/>
        </p:nvSpPr>
        <p:spPr>
          <a:xfrm>
            <a:off x="1547664" y="4437112"/>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err="1" smtClean="0">
                <a:solidFill>
                  <a:schemeClr val="tx1"/>
                </a:solidFill>
              </a:rPr>
              <a:t>NNP</a:t>
            </a:r>
            <a:endParaRPr lang="es-ES" sz="1400" dirty="0">
              <a:solidFill>
                <a:schemeClr val="tx1"/>
              </a:solidFill>
            </a:endParaRPr>
          </a:p>
        </p:txBody>
      </p:sp>
      <p:sp>
        <p:nvSpPr>
          <p:cNvPr id="68" name="67 Rectángulo"/>
          <p:cNvSpPr/>
          <p:nvPr/>
        </p:nvSpPr>
        <p:spPr>
          <a:xfrm>
            <a:off x="2195736" y="4437112"/>
            <a:ext cx="576064"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err="1" smtClean="0">
                <a:solidFill>
                  <a:schemeClr val="tx1"/>
                </a:solidFill>
              </a:rPr>
              <a:t>WP</a:t>
            </a:r>
            <a:r>
              <a:rPr lang="es-ES" sz="1400" dirty="0" smtClean="0">
                <a:solidFill>
                  <a:schemeClr val="tx1"/>
                </a:solidFill>
              </a:rPr>
              <a:t>$</a:t>
            </a:r>
            <a:endParaRPr lang="es-ES" sz="1400" dirty="0">
              <a:solidFill>
                <a:schemeClr val="tx1"/>
              </a:solidFill>
            </a:endParaRPr>
          </a:p>
        </p:txBody>
      </p:sp>
      <p:sp>
        <p:nvSpPr>
          <p:cNvPr id="73" name="72 Rectángulo"/>
          <p:cNvSpPr/>
          <p:nvPr/>
        </p:nvSpPr>
        <p:spPr>
          <a:xfrm>
            <a:off x="6156176" y="4437112"/>
            <a:ext cx="576064"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err="1" smtClean="0">
                <a:solidFill>
                  <a:schemeClr val="tx1"/>
                </a:solidFill>
              </a:rPr>
              <a:t>VBZ</a:t>
            </a:r>
            <a:endParaRPr lang="es-ES" sz="1400" dirty="0">
              <a:solidFill>
                <a:schemeClr val="tx1"/>
              </a:solidFill>
            </a:endParaRPr>
          </a:p>
        </p:txBody>
      </p:sp>
      <p:sp>
        <p:nvSpPr>
          <p:cNvPr id="74" name="73 Rectángulo"/>
          <p:cNvSpPr/>
          <p:nvPr/>
        </p:nvSpPr>
        <p:spPr>
          <a:xfrm>
            <a:off x="5580112" y="4437112"/>
            <a:ext cx="43204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smtClean="0">
                <a:solidFill>
                  <a:schemeClr val="tx1"/>
                </a:solidFill>
              </a:rPr>
              <a:t>CD</a:t>
            </a:r>
            <a:endParaRPr lang="es-ES" sz="1400" dirty="0">
              <a:solidFill>
                <a:schemeClr val="tx1"/>
              </a:solidFill>
            </a:endParaRPr>
          </a:p>
        </p:txBody>
      </p:sp>
      <p:sp>
        <p:nvSpPr>
          <p:cNvPr id="75" name="74 Rectángulo"/>
          <p:cNvSpPr/>
          <p:nvPr/>
        </p:nvSpPr>
        <p:spPr>
          <a:xfrm>
            <a:off x="4932040" y="4437112"/>
            <a:ext cx="576064"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smtClean="0">
                <a:solidFill>
                  <a:schemeClr val="tx1"/>
                </a:solidFill>
              </a:rPr>
              <a:t>IN</a:t>
            </a:r>
            <a:endParaRPr lang="es-ES" sz="1400" dirty="0">
              <a:solidFill>
                <a:schemeClr val="tx1"/>
              </a:solidFill>
            </a:endParaRPr>
          </a:p>
        </p:txBody>
      </p:sp>
      <p:sp>
        <p:nvSpPr>
          <p:cNvPr id="76" name="75 Rectángulo"/>
          <p:cNvSpPr/>
          <p:nvPr/>
        </p:nvSpPr>
        <p:spPr>
          <a:xfrm>
            <a:off x="4283968" y="4437112"/>
            <a:ext cx="576064"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err="1" smtClean="0">
                <a:solidFill>
                  <a:schemeClr val="tx1"/>
                </a:solidFill>
              </a:rPr>
              <a:t>VBN</a:t>
            </a:r>
            <a:endParaRPr lang="es-ES" sz="1400" dirty="0">
              <a:solidFill>
                <a:schemeClr val="tx1"/>
              </a:solidFill>
            </a:endParaRPr>
          </a:p>
        </p:txBody>
      </p:sp>
      <p:sp>
        <p:nvSpPr>
          <p:cNvPr id="77" name="76 Rectángulo"/>
          <p:cNvSpPr/>
          <p:nvPr/>
        </p:nvSpPr>
        <p:spPr>
          <a:xfrm>
            <a:off x="3563888" y="4437112"/>
            <a:ext cx="50405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err="1" smtClean="0">
                <a:solidFill>
                  <a:schemeClr val="tx1"/>
                </a:solidFill>
              </a:rPr>
              <a:t>VBD</a:t>
            </a:r>
            <a:endParaRPr lang="es-ES" sz="1400" dirty="0">
              <a:solidFill>
                <a:schemeClr val="tx1"/>
              </a:solidFill>
            </a:endParaRPr>
          </a:p>
        </p:txBody>
      </p:sp>
      <p:sp>
        <p:nvSpPr>
          <p:cNvPr id="78" name="77 Rectángulo"/>
          <p:cNvSpPr/>
          <p:nvPr/>
        </p:nvSpPr>
        <p:spPr>
          <a:xfrm>
            <a:off x="2987824" y="4437112"/>
            <a:ext cx="43204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err="1" smtClean="0">
                <a:solidFill>
                  <a:schemeClr val="tx1"/>
                </a:solidFill>
              </a:rPr>
              <a:t>NN</a:t>
            </a:r>
            <a:endParaRPr lang="es-ES" sz="1400" dirty="0">
              <a:solidFill>
                <a:schemeClr val="tx1"/>
              </a:solidFill>
            </a:endParaRPr>
          </a:p>
        </p:txBody>
      </p:sp>
      <p:sp>
        <p:nvSpPr>
          <p:cNvPr id="80" name="79 Rectángulo"/>
          <p:cNvSpPr/>
          <p:nvPr/>
        </p:nvSpPr>
        <p:spPr>
          <a:xfrm>
            <a:off x="6804248" y="4437112"/>
            <a:ext cx="576064"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smtClean="0">
                <a:solidFill>
                  <a:schemeClr val="tx1"/>
                </a:solidFill>
              </a:rPr>
              <a:t>IN</a:t>
            </a:r>
            <a:endParaRPr lang="es-ES" sz="1400" dirty="0">
              <a:solidFill>
                <a:schemeClr val="tx1"/>
              </a:solidFill>
            </a:endParaRPr>
          </a:p>
        </p:txBody>
      </p:sp>
      <p:sp>
        <p:nvSpPr>
          <p:cNvPr id="81" name="80 Rectángulo"/>
          <p:cNvSpPr/>
          <p:nvPr/>
        </p:nvSpPr>
        <p:spPr>
          <a:xfrm>
            <a:off x="7524328" y="4437112"/>
            <a:ext cx="576064"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err="1" smtClean="0">
                <a:solidFill>
                  <a:schemeClr val="tx1"/>
                </a:solidFill>
              </a:rPr>
              <a:t>NNP</a:t>
            </a:r>
            <a:endParaRPr lang="es-ES" sz="1400" dirty="0">
              <a:solidFill>
                <a:schemeClr val="tx1"/>
              </a:solidFill>
            </a:endParaRPr>
          </a:p>
        </p:txBody>
      </p:sp>
      <p:sp>
        <p:nvSpPr>
          <p:cNvPr id="83" name="82 Rectángulo"/>
          <p:cNvSpPr/>
          <p:nvPr/>
        </p:nvSpPr>
        <p:spPr>
          <a:xfrm>
            <a:off x="683568" y="5301208"/>
            <a:ext cx="7992888"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B050"/>
                </a:solidFill>
              </a:rPr>
              <a:t>Eva   lives in France </a:t>
            </a:r>
            <a:r>
              <a:rPr lang="es-ES" sz="2400" dirty="0" smtClean="0">
                <a:solidFill>
                  <a:srgbClr val="00B050"/>
                </a:solidFill>
              </a:rPr>
              <a:t>.</a:t>
            </a:r>
            <a:r>
              <a:rPr lang="es-ES" sz="2400" dirty="0" smtClean="0"/>
              <a:t> </a:t>
            </a:r>
            <a:endParaRPr lang="es-ES" sz="2400" dirty="0"/>
          </a:p>
        </p:txBody>
      </p:sp>
      <p:sp>
        <p:nvSpPr>
          <p:cNvPr id="84" name="83 Rectángulo"/>
          <p:cNvSpPr/>
          <p:nvPr/>
        </p:nvSpPr>
        <p:spPr>
          <a:xfrm>
            <a:off x="907976" y="5733256"/>
            <a:ext cx="7992888"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7030A0"/>
                </a:solidFill>
              </a:rPr>
              <a:t>The  son of Eva was born in 2010  </a:t>
            </a:r>
            <a:r>
              <a:rPr lang="es-ES" sz="2400" dirty="0" smtClean="0">
                <a:solidFill>
                  <a:srgbClr val="7030A0"/>
                </a:solidFill>
              </a:rPr>
              <a:t>. </a:t>
            </a:r>
            <a:endParaRPr lang="es-ES" sz="2400" dirty="0">
              <a:solidFill>
                <a:srgbClr val="7030A0"/>
              </a:solidFill>
            </a:endParaRPr>
          </a:p>
        </p:txBody>
      </p:sp>
      <p:pic>
        <p:nvPicPr>
          <p:cNvPr id="88" name="87 Imagen" descr="etr.png"/>
          <p:cNvPicPr>
            <a:picLocks noChangeAspect="1"/>
          </p:cNvPicPr>
          <p:nvPr/>
        </p:nvPicPr>
        <p:blipFill>
          <a:blip r:embed="rId2" cstate="print"/>
          <a:stretch>
            <a:fillRect/>
          </a:stretch>
        </p:blipFill>
        <p:spPr>
          <a:xfrm>
            <a:off x="7388550" y="5301208"/>
            <a:ext cx="495818" cy="495818"/>
          </a:xfrm>
          <a:prstGeom prst="rect">
            <a:avLst/>
          </a:prstGeom>
        </p:spPr>
      </p:pic>
      <p:grpSp>
        <p:nvGrpSpPr>
          <p:cNvPr id="11" name="134 Grupo"/>
          <p:cNvGrpSpPr/>
          <p:nvPr/>
        </p:nvGrpSpPr>
        <p:grpSpPr>
          <a:xfrm>
            <a:off x="2123728" y="3861048"/>
            <a:ext cx="5184576" cy="288032"/>
            <a:chOff x="2123728" y="3861048"/>
            <a:chExt cx="5184576" cy="288032"/>
          </a:xfrm>
        </p:grpSpPr>
        <p:sp>
          <p:nvSpPr>
            <p:cNvPr id="90" name="89 Rectángulo"/>
            <p:cNvSpPr/>
            <p:nvPr/>
          </p:nvSpPr>
          <p:spPr>
            <a:xfrm>
              <a:off x="2123728" y="3861048"/>
              <a:ext cx="432048" cy="288032"/>
            </a:xfrm>
            <a:prstGeom prst="rect">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1" name="90 Rectángulo"/>
            <p:cNvSpPr/>
            <p:nvPr/>
          </p:nvSpPr>
          <p:spPr>
            <a:xfrm>
              <a:off x="5868144" y="3861048"/>
              <a:ext cx="1440160" cy="288032"/>
            </a:xfrm>
            <a:prstGeom prst="rect">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93" name="92 Rectángulo"/>
          <p:cNvSpPr/>
          <p:nvPr/>
        </p:nvSpPr>
        <p:spPr>
          <a:xfrm>
            <a:off x="2771800" y="3861048"/>
            <a:ext cx="2880320" cy="288032"/>
          </a:xfrm>
          <a:prstGeom prst="rect">
            <a:avLst/>
          </a:prstGeom>
          <a:solidFill>
            <a:srgbClr val="7030A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6" name="135 Rectángulo"/>
          <p:cNvSpPr/>
          <p:nvPr/>
        </p:nvSpPr>
        <p:spPr>
          <a:xfrm>
            <a:off x="6372200" y="1988840"/>
            <a:ext cx="2160240"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err="1" smtClean="0">
                <a:solidFill>
                  <a:schemeClr val="tx1"/>
                </a:solidFill>
              </a:rPr>
              <a:t>Text</a:t>
            </a:r>
            <a:r>
              <a:rPr lang="es-ES" sz="2000" dirty="0" smtClean="0">
                <a:solidFill>
                  <a:schemeClr val="tx1"/>
                </a:solidFill>
              </a:rPr>
              <a:t> </a:t>
            </a:r>
            <a:r>
              <a:rPr lang="es-ES" sz="2000" dirty="0" err="1" smtClean="0">
                <a:solidFill>
                  <a:schemeClr val="tx1"/>
                </a:solidFill>
              </a:rPr>
              <a:t>Analysis</a:t>
            </a:r>
            <a:endParaRPr lang="es-ES" sz="2000" dirty="0">
              <a:solidFill>
                <a:schemeClr val="tx1"/>
              </a:solidFill>
            </a:endParaRPr>
          </a:p>
        </p:txBody>
      </p:sp>
      <p:sp>
        <p:nvSpPr>
          <p:cNvPr id="137" name="136 Rectángulo"/>
          <p:cNvSpPr/>
          <p:nvPr/>
        </p:nvSpPr>
        <p:spPr>
          <a:xfrm>
            <a:off x="251520" y="4941168"/>
            <a:ext cx="2160240"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err="1" smtClean="0">
                <a:solidFill>
                  <a:schemeClr val="tx1"/>
                </a:solidFill>
              </a:rPr>
              <a:t>Simplification</a:t>
            </a:r>
            <a:r>
              <a:rPr lang="es-ES" sz="2000" dirty="0" smtClean="0">
                <a:solidFill>
                  <a:schemeClr val="tx1"/>
                </a:solidFill>
              </a:rPr>
              <a:t> </a:t>
            </a:r>
            <a:r>
              <a:rPr lang="es-ES" sz="2000" dirty="0" err="1" smtClean="0">
                <a:solidFill>
                  <a:schemeClr val="tx1"/>
                </a:solidFill>
              </a:rPr>
              <a:t>Grammars</a:t>
            </a:r>
            <a:endParaRPr lang="es-ES" sz="2000" dirty="0">
              <a:solidFill>
                <a:schemeClr val="tx1"/>
              </a:solidFill>
            </a:endParaRPr>
          </a:p>
        </p:txBody>
      </p:sp>
      <p:sp>
        <p:nvSpPr>
          <p:cNvPr id="138" name="137 Rectángulo"/>
          <p:cNvSpPr/>
          <p:nvPr/>
        </p:nvSpPr>
        <p:spPr>
          <a:xfrm>
            <a:off x="251520" y="5661248"/>
            <a:ext cx="2160240"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err="1" smtClean="0">
                <a:solidFill>
                  <a:schemeClr val="tx1"/>
                </a:solidFill>
              </a:rPr>
              <a:t>Sentence</a:t>
            </a:r>
            <a:r>
              <a:rPr lang="es-ES" sz="2000" dirty="0" smtClean="0">
                <a:solidFill>
                  <a:schemeClr val="tx1"/>
                </a:solidFill>
              </a:rPr>
              <a:t> </a:t>
            </a:r>
            <a:r>
              <a:rPr lang="es-ES" sz="2000" dirty="0" err="1" smtClean="0">
                <a:solidFill>
                  <a:schemeClr val="tx1"/>
                </a:solidFill>
              </a:rPr>
              <a:t>Generation</a:t>
            </a:r>
            <a:endParaRPr lang="es-ES" sz="2000" dirty="0">
              <a:solidFill>
                <a:schemeClr val="tx1"/>
              </a:solidFill>
            </a:endParaRPr>
          </a:p>
        </p:txBody>
      </p:sp>
      <p:sp>
        <p:nvSpPr>
          <p:cNvPr id="139" name="138 CuadroTexto"/>
          <p:cNvSpPr txBox="1"/>
          <p:nvPr/>
        </p:nvSpPr>
        <p:spPr>
          <a:xfrm>
            <a:off x="6084168" y="3152001"/>
            <a:ext cx="429733" cy="276999"/>
          </a:xfrm>
          <a:prstGeom prst="rect">
            <a:avLst/>
          </a:prstGeom>
          <a:noFill/>
        </p:spPr>
        <p:txBody>
          <a:bodyPr wrap="none" rtlCol="0">
            <a:spAutoFit/>
          </a:bodyPr>
          <a:lstStyle/>
          <a:p>
            <a:r>
              <a:rPr lang="es-ES" sz="1200" dirty="0" err="1" smtClean="0"/>
              <a:t>LOC</a:t>
            </a:r>
            <a:endParaRPr lang="es-ES" sz="1200" dirty="0"/>
          </a:p>
        </p:txBody>
      </p:sp>
      <p:sp>
        <p:nvSpPr>
          <p:cNvPr id="140" name="139 CuadroTexto"/>
          <p:cNvSpPr txBox="1"/>
          <p:nvPr/>
        </p:nvSpPr>
        <p:spPr>
          <a:xfrm>
            <a:off x="4228382" y="3140968"/>
            <a:ext cx="351635" cy="276999"/>
          </a:xfrm>
          <a:prstGeom prst="rect">
            <a:avLst/>
          </a:prstGeom>
          <a:noFill/>
        </p:spPr>
        <p:txBody>
          <a:bodyPr wrap="none" rtlCol="0">
            <a:spAutoFit/>
          </a:bodyPr>
          <a:lstStyle/>
          <a:p>
            <a:r>
              <a:rPr lang="es-ES" sz="1200" dirty="0" err="1" smtClean="0"/>
              <a:t>VC</a:t>
            </a:r>
            <a:endParaRPr lang="es-ES" sz="1200" dirty="0"/>
          </a:p>
        </p:txBody>
      </p:sp>
      <p:sp>
        <p:nvSpPr>
          <p:cNvPr id="141" name="140 CuadroTexto"/>
          <p:cNvSpPr txBox="1"/>
          <p:nvPr/>
        </p:nvSpPr>
        <p:spPr>
          <a:xfrm>
            <a:off x="4644008" y="3140968"/>
            <a:ext cx="471604" cy="276999"/>
          </a:xfrm>
          <a:prstGeom prst="rect">
            <a:avLst/>
          </a:prstGeom>
          <a:noFill/>
        </p:spPr>
        <p:txBody>
          <a:bodyPr wrap="none" rtlCol="0">
            <a:spAutoFit/>
          </a:bodyPr>
          <a:lstStyle/>
          <a:p>
            <a:r>
              <a:rPr lang="es-ES" sz="1200" dirty="0" err="1" smtClean="0"/>
              <a:t>TMP</a:t>
            </a:r>
            <a:endParaRPr lang="es-ES" sz="1200" dirty="0"/>
          </a:p>
        </p:txBody>
      </p:sp>
      <p:sp>
        <p:nvSpPr>
          <p:cNvPr id="67" name="66 Rectángulo"/>
          <p:cNvSpPr/>
          <p:nvPr/>
        </p:nvSpPr>
        <p:spPr>
          <a:xfrm>
            <a:off x="3779912" y="6381328"/>
            <a:ext cx="536408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smtClean="0">
                <a:solidFill>
                  <a:schemeClr val="tx1"/>
                </a:solidFill>
              </a:rPr>
              <a:t>(</a:t>
            </a:r>
            <a:r>
              <a:rPr lang="es-ES" b="1" dirty="0" err="1" smtClean="0">
                <a:solidFill>
                  <a:schemeClr val="tx1"/>
                </a:solidFill>
              </a:rPr>
              <a:t>Saggion</a:t>
            </a:r>
            <a:r>
              <a:rPr lang="es-ES" b="1" dirty="0" smtClean="0">
                <a:solidFill>
                  <a:schemeClr val="tx1"/>
                </a:solidFill>
              </a:rPr>
              <a:t> et al., </a:t>
            </a:r>
            <a:r>
              <a:rPr lang="es-ES" b="1" dirty="0" err="1" smtClean="0">
                <a:solidFill>
                  <a:schemeClr val="tx1"/>
                </a:solidFill>
              </a:rPr>
              <a:t>2016b</a:t>
            </a:r>
            <a:r>
              <a:rPr lang="es-ES" b="1" dirty="0" smtClean="0">
                <a:solidFill>
                  <a:schemeClr val="tx1"/>
                </a:solidFill>
              </a:rPr>
              <a:t>) </a:t>
            </a:r>
            <a:r>
              <a:rPr lang="es-ES" b="1" dirty="0" err="1" smtClean="0">
                <a:solidFill>
                  <a:schemeClr val="tx1"/>
                </a:solidFill>
              </a:rPr>
              <a:t>TACCESS</a:t>
            </a:r>
            <a:r>
              <a:rPr lang="es-ES" b="1" dirty="0" smtClean="0">
                <a:solidFill>
                  <a:schemeClr val="tx1"/>
                </a:solidFill>
              </a:rPr>
              <a:t> ; (</a:t>
            </a:r>
            <a:r>
              <a:rPr lang="es-ES" b="1" dirty="0" err="1" smtClean="0">
                <a:solidFill>
                  <a:schemeClr val="tx1"/>
                </a:solidFill>
              </a:rPr>
              <a:t>Ferrès</a:t>
            </a:r>
            <a:r>
              <a:rPr lang="es-ES" b="1" dirty="0" smtClean="0">
                <a:solidFill>
                  <a:schemeClr val="tx1"/>
                </a:solidFill>
              </a:rPr>
              <a:t> et al., 2016) </a:t>
            </a:r>
            <a:r>
              <a:rPr lang="es-ES" b="1" dirty="0" err="1" smtClean="0">
                <a:solidFill>
                  <a:schemeClr val="tx1"/>
                </a:solidFill>
              </a:rPr>
              <a:t>NLDB</a:t>
            </a:r>
            <a:endParaRPr lang="es-ES" b="1" dirty="0">
              <a:solidFill>
                <a:schemeClr val="tx1"/>
              </a:solidFill>
            </a:endParaRPr>
          </a:p>
        </p:txBody>
      </p:sp>
      <p:sp>
        <p:nvSpPr>
          <p:cNvPr id="69" name="2 Marcador de contenido"/>
          <p:cNvSpPr txBox="1">
            <a:spLocks/>
          </p:cNvSpPr>
          <p:nvPr/>
        </p:nvSpPr>
        <p:spPr>
          <a:xfrm>
            <a:off x="251520" y="1412777"/>
            <a:ext cx="4968552" cy="79208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4000" i="1" dirty="0" smtClean="0">
                <a:solidFill>
                  <a:srgbClr val="00B0F0"/>
                </a:solidFill>
              </a:rPr>
              <a:t>Syntactic</a:t>
            </a:r>
            <a:r>
              <a:rPr kumimoji="0" lang="en-US" sz="4000" b="0" i="1" u="none" strike="noStrike" kern="1200" cap="none" spc="0" normalizeH="0" baseline="0" noProof="0" dirty="0" smtClean="0">
                <a:ln>
                  <a:noFill/>
                </a:ln>
                <a:solidFill>
                  <a:srgbClr val="00B0F0"/>
                </a:solidFill>
                <a:effectLst/>
                <a:uLnTx/>
                <a:uFillTx/>
                <a:latin typeface="+mn-lt"/>
                <a:ea typeface="+mn-ea"/>
                <a:cs typeface="+mn-cs"/>
              </a:rPr>
              <a:t> Simplification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2" nodeType="withEffect">
                                  <p:stCondLst>
                                    <p:cond delay="0"/>
                                  </p:stCondLst>
                                  <p:childTnLst>
                                    <p:set>
                                      <p:cBhvr>
                                        <p:cTn id="54" dur="1" fill="hold">
                                          <p:stCondLst>
                                            <p:cond delay="0"/>
                                          </p:stCondLst>
                                        </p:cTn>
                                        <p:tgtEl>
                                          <p:spTgt spid="1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1" nodeType="clickEffect">
                                  <p:stCondLst>
                                    <p:cond delay="0"/>
                                  </p:stCondLst>
                                  <p:childTnLst>
                                    <p:set>
                                      <p:cBhvr>
                                        <p:cTn id="72" dur="1" fill="hold">
                                          <p:stCondLst>
                                            <p:cond delay="0"/>
                                          </p:stCondLst>
                                        </p:cTn>
                                        <p:tgtEl>
                                          <p:spTgt spid="12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3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8" grpId="0"/>
      <p:bldP spid="128" grpId="1"/>
      <p:bldP spid="128" grpId="2"/>
      <p:bldP spid="130" grpId="0"/>
      <p:bldP spid="132" grpId="0"/>
      <p:bldP spid="134" grpId="0"/>
      <p:bldP spid="62" grpId="0" animBg="1"/>
      <p:bldP spid="68" grpId="0" animBg="1"/>
      <p:bldP spid="73" grpId="0" animBg="1"/>
      <p:bldP spid="74" grpId="0" animBg="1"/>
      <p:bldP spid="75" grpId="0" animBg="1"/>
      <p:bldP spid="76" grpId="0" animBg="1"/>
      <p:bldP spid="77" grpId="0" animBg="1"/>
      <p:bldP spid="78" grpId="0" animBg="1"/>
      <p:bldP spid="80" grpId="0" animBg="1"/>
      <p:bldP spid="81" grpId="0" animBg="1"/>
      <p:bldP spid="83" grpId="0"/>
      <p:bldP spid="84" grpId="0"/>
      <p:bldP spid="93" grpId="0" animBg="1"/>
      <p:bldP spid="136" grpId="0" animBg="1"/>
      <p:bldP spid="137" grpId="0" animBg="1"/>
      <p:bldP spid="138" grpId="0" animBg="1"/>
      <p:bldP spid="139" grpId="0"/>
      <p:bldP spid="140" grpId="0"/>
      <p:bldP spid="141"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normAutofit fontScale="90000"/>
          </a:bodyPr>
          <a:lstStyle/>
          <a:p>
            <a:r>
              <a:rPr lang="en-US" dirty="0" smtClean="0"/>
              <a:t>How Good are the Automatically Simplified Texts?</a:t>
            </a:r>
            <a:endParaRPr lang="en-US" dirty="0"/>
          </a:p>
        </p:txBody>
      </p:sp>
      <p:sp>
        <p:nvSpPr>
          <p:cNvPr id="5" name="4 Marcador de contenido"/>
          <p:cNvSpPr>
            <a:spLocks noGrp="1"/>
          </p:cNvSpPr>
          <p:nvPr>
            <p:ph idx="1"/>
          </p:nvPr>
        </p:nvSpPr>
        <p:spPr>
          <a:xfrm>
            <a:off x="323528" y="1484784"/>
            <a:ext cx="8820472" cy="4641379"/>
          </a:xfrm>
        </p:spPr>
        <p:txBody>
          <a:bodyPr>
            <a:normAutofit/>
          </a:bodyPr>
          <a:lstStyle/>
          <a:p>
            <a:r>
              <a:rPr lang="en-US" b="1" dirty="0" smtClean="0"/>
              <a:t>Lexical simplification</a:t>
            </a:r>
          </a:p>
          <a:p>
            <a:pPr lvl="1"/>
            <a:r>
              <a:rPr lang="en-US" dirty="0" smtClean="0"/>
              <a:t>Lexical simplification benchmarking dataset</a:t>
            </a:r>
          </a:p>
          <a:p>
            <a:r>
              <a:rPr lang="en-US" b="1" dirty="0" smtClean="0"/>
              <a:t>Syntactic simplification</a:t>
            </a:r>
          </a:p>
          <a:p>
            <a:pPr lvl="1"/>
            <a:r>
              <a:rPr lang="en-US" dirty="0" smtClean="0"/>
              <a:t>Intrinsic evaluation testing precision of rule application</a:t>
            </a:r>
          </a:p>
          <a:p>
            <a:r>
              <a:rPr lang="en-US" b="1" dirty="0" smtClean="0"/>
              <a:t>Full system</a:t>
            </a:r>
          </a:p>
          <a:p>
            <a:pPr lvl="1"/>
            <a:r>
              <a:rPr lang="en-US" dirty="0" smtClean="0"/>
              <a:t>Evaluate with human informants: </a:t>
            </a:r>
            <a:r>
              <a:rPr lang="en-US" i="1" dirty="0" smtClean="0"/>
              <a:t>grammar, meaning, simplicity</a:t>
            </a:r>
          </a:p>
          <a:p>
            <a:pPr>
              <a:buNone/>
            </a:pPr>
            <a:endParaRPr lang="en-US" b="1" dirty="0" smtClean="0"/>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p:txBody>
          <a:bodyPr>
            <a:normAutofit/>
          </a:bodyPr>
          <a:lstStyle/>
          <a:p>
            <a:r>
              <a:rPr lang="en-US" dirty="0" smtClean="0"/>
              <a:t>Towards an Accessible e-mail Client</a:t>
            </a:r>
            <a:endParaRPr lang="en-US" dirty="0"/>
          </a:p>
        </p:txBody>
      </p:sp>
      <p:pic>
        <p:nvPicPr>
          <p:cNvPr id="5" name="AbleMovies_KOLUMBA.wmv">
            <a:hlinkClick r:id="" action="ppaction://media"/>
          </p:cNvPr>
          <p:cNvPicPr>
            <a:picLocks noGrp="1" noRot="1" noChangeAspect="1"/>
          </p:cNvPicPr>
          <p:nvPr>
            <p:ph idx="1"/>
            <a:videoFile r:link="rId1"/>
          </p:nvPr>
        </p:nvPicPr>
        <p:blipFill>
          <a:blip r:embed="rId3" cstate="print"/>
          <a:stretch>
            <a:fillRect/>
          </a:stretch>
        </p:blipFill>
        <p:spPr>
          <a:xfrm>
            <a:off x="731838" y="1628800"/>
            <a:ext cx="7680325" cy="4389437"/>
          </a:xfrm>
          <a:prstGeom prst="rect">
            <a:avLst/>
          </a:prstGeom>
        </p:spPr>
      </p:pic>
      <p:pic>
        <p:nvPicPr>
          <p:cNvPr id="8" name="7 Imagen" descr="ABTI---Logo-Final-version.png"/>
          <p:cNvPicPr>
            <a:picLocks noChangeAspect="1"/>
          </p:cNvPicPr>
          <p:nvPr/>
        </p:nvPicPr>
        <p:blipFill>
          <a:blip r:embed="rId4" cstate="print"/>
          <a:stretch>
            <a:fillRect/>
          </a:stretch>
        </p:blipFill>
        <p:spPr>
          <a:xfrm>
            <a:off x="7884368" y="6011556"/>
            <a:ext cx="1224136" cy="846444"/>
          </a:xfrm>
          <a:prstGeom prst="rect">
            <a:avLst/>
          </a:prstGeom>
        </p:spPr>
      </p:pic>
      <p:pic>
        <p:nvPicPr>
          <p:cNvPr id="6" name="Picture 6" descr="Francesco Ronzano's picture"/>
          <p:cNvPicPr>
            <a:picLocks noChangeAspect="1" noChangeArrowheads="1"/>
          </p:cNvPicPr>
          <p:nvPr/>
        </p:nvPicPr>
        <p:blipFill>
          <a:blip r:embed="rId5" cstate="print"/>
          <a:srcRect/>
          <a:stretch>
            <a:fillRect/>
          </a:stretch>
        </p:blipFill>
        <p:spPr bwMode="auto">
          <a:xfrm>
            <a:off x="2555776" y="6309320"/>
            <a:ext cx="548679" cy="548680"/>
          </a:xfrm>
          <a:prstGeom prst="rect">
            <a:avLst/>
          </a:prstGeom>
          <a:noFill/>
        </p:spPr>
      </p:pic>
      <p:pic>
        <p:nvPicPr>
          <p:cNvPr id="9" name="8 Imagen" descr="dferres.jpg"/>
          <p:cNvPicPr>
            <a:picLocks noChangeAspect="1"/>
          </p:cNvPicPr>
          <p:nvPr/>
        </p:nvPicPr>
        <p:blipFill>
          <a:blip r:embed="rId6" cstate="print"/>
          <a:stretch>
            <a:fillRect/>
          </a:stretch>
        </p:blipFill>
        <p:spPr>
          <a:xfrm>
            <a:off x="3275856" y="6301961"/>
            <a:ext cx="432048" cy="583423"/>
          </a:xfrm>
          <a:prstGeom prst="rect">
            <a:avLst/>
          </a:prstGeom>
        </p:spPr>
      </p:pic>
      <p:sp>
        <p:nvSpPr>
          <p:cNvPr id="10" name="9 Rectángulo"/>
          <p:cNvSpPr/>
          <p:nvPr/>
        </p:nvSpPr>
        <p:spPr>
          <a:xfrm>
            <a:off x="3995936" y="6453336"/>
            <a:ext cx="3563888" cy="404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smtClean="0">
                <a:solidFill>
                  <a:schemeClr val="tx1"/>
                </a:solidFill>
              </a:rPr>
              <a:t>(</a:t>
            </a:r>
            <a:r>
              <a:rPr lang="es-ES" b="1" dirty="0" err="1" smtClean="0">
                <a:solidFill>
                  <a:schemeClr val="tx1"/>
                </a:solidFill>
              </a:rPr>
              <a:t>Saggion</a:t>
            </a:r>
            <a:r>
              <a:rPr lang="es-ES" b="1" dirty="0" smtClean="0">
                <a:solidFill>
                  <a:schemeClr val="tx1"/>
                </a:solidFill>
              </a:rPr>
              <a:t> et al., 2017) </a:t>
            </a:r>
            <a:r>
              <a:rPr lang="es-ES" b="1" dirty="0" err="1" smtClean="0">
                <a:solidFill>
                  <a:schemeClr val="tx1"/>
                </a:solidFill>
              </a:rPr>
              <a:t>W4ALL</a:t>
            </a:r>
            <a:endParaRPr lang="es-ES" b="1" dirty="0">
              <a:solidFill>
                <a:schemeClr val="tx1"/>
              </a:solidFill>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Our Research / Integration</a:t>
            </a:r>
            <a:endParaRPr lang="en-US" dirty="0"/>
          </a:p>
        </p:txBody>
      </p:sp>
      <p:pic>
        <p:nvPicPr>
          <p:cNvPr id="5" name="Picture 3" descr="C:\Users\UPF\AppData\Local\Microsoft\Windows\Temporary Internet Files\Content.IE5\409K47B7\papeles_trabajo[1].jpg"/>
          <p:cNvPicPr>
            <a:picLocks noChangeAspect="1" noChangeArrowheads="1"/>
          </p:cNvPicPr>
          <p:nvPr/>
        </p:nvPicPr>
        <p:blipFill>
          <a:blip r:embed="rId2" cstate="print"/>
          <a:srcRect/>
          <a:stretch>
            <a:fillRect/>
          </a:stretch>
        </p:blipFill>
        <p:spPr bwMode="auto">
          <a:xfrm>
            <a:off x="2483768" y="1196752"/>
            <a:ext cx="1080120" cy="1357351"/>
          </a:xfrm>
          <a:prstGeom prst="rect">
            <a:avLst/>
          </a:prstGeom>
          <a:noFill/>
        </p:spPr>
      </p:pic>
      <p:pic>
        <p:nvPicPr>
          <p:cNvPr id="4099" name="Picture 3" descr="C:\Users\UPF\AppData\Local\Microsoft\Windows\Temporary Internet Files\Content.IE5\QV4QDT8M\gears-148196_960_720[1].png"/>
          <p:cNvPicPr>
            <a:picLocks noChangeAspect="1" noChangeArrowheads="1"/>
          </p:cNvPicPr>
          <p:nvPr/>
        </p:nvPicPr>
        <p:blipFill>
          <a:blip r:embed="rId3" cstate="print"/>
          <a:srcRect/>
          <a:stretch>
            <a:fillRect/>
          </a:stretch>
        </p:blipFill>
        <p:spPr bwMode="auto">
          <a:xfrm>
            <a:off x="3923928" y="2060848"/>
            <a:ext cx="1709463" cy="1879104"/>
          </a:xfrm>
          <a:prstGeom prst="rect">
            <a:avLst/>
          </a:prstGeom>
          <a:noFill/>
        </p:spPr>
      </p:pic>
      <p:sp>
        <p:nvSpPr>
          <p:cNvPr id="10" name="9 Rectángulo redondeado"/>
          <p:cNvSpPr/>
          <p:nvPr/>
        </p:nvSpPr>
        <p:spPr>
          <a:xfrm>
            <a:off x="3707904" y="3933056"/>
            <a:ext cx="2160240" cy="504056"/>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Knowledge</a:t>
            </a:r>
            <a:endParaRPr lang="en-US" b="1" dirty="0">
              <a:solidFill>
                <a:schemeClr val="tx1"/>
              </a:solidFill>
            </a:endParaRPr>
          </a:p>
        </p:txBody>
      </p:sp>
      <p:sp>
        <p:nvSpPr>
          <p:cNvPr id="11" name="10 Rectángulo redondeado"/>
          <p:cNvSpPr/>
          <p:nvPr/>
        </p:nvSpPr>
        <p:spPr>
          <a:xfrm>
            <a:off x="3995936" y="1340768"/>
            <a:ext cx="2088232" cy="648072"/>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Big (unstructured) Data</a:t>
            </a:r>
            <a:endParaRPr lang="en-US" b="1" dirty="0">
              <a:solidFill>
                <a:schemeClr val="tx1"/>
              </a:solidFill>
            </a:endParaRPr>
          </a:p>
        </p:txBody>
      </p:sp>
      <p:sp>
        <p:nvSpPr>
          <p:cNvPr id="13" name="12 Rectángulo redondeado"/>
          <p:cNvSpPr/>
          <p:nvPr/>
        </p:nvSpPr>
        <p:spPr>
          <a:xfrm>
            <a:off x="6372200" y="3356992"/>
            <a:ext cx="2016224" cy="432048"/>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Intelligent Search</a:t>
            </a:r>
            <a:endParaRPr lang="en-US" b="1" dirty="0">
              <a:solidFill>
                <a:schemeClr val="tx1"/>
              </a:solidFill>
            </a:endParaRPr>
          </a:p>
        </p:txBody>
      </p:sp>
      <p:sp>
        <p:nvSpPr>
          <p:cNvPr id="14" name="13 Rectángulo redondeado"/>
          <p:cNvSpPr/>
          <p:nvPr/>
        </p:nvSpPr>
        <p:spPr>
          <a:xfrm>
            <a:off x="6876256" y="4077072"/>
            <a:ext cx="2016224" cy="432048"/>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rPr>
              <a:t> </a:t>
            </a:r>
            <a:r>
              <a:rPr lang="en-US" sz="1600" b="1" dirty="0" smtClean="0">
                <a:solidFill>
                  <a:schemeClr val="tx1"/>
                </a:solidFill>
              </a:rPr>
              <a:t>Question Answering</a:t>
            </a:r>
            <a:endParaRPr lang="en-US" sz="1600" b="1" dirty="0">
              <a:solidFill>
                <a:schemeClr val="tx1"/>
              </a:solidFill>
            </a:endParaRPr>
          </a:p>
        </p:txBody>
      </p:sp>
      <p:sp>
        <p:nvSpPr>
          <p:cNvPr id="15" name="14 Rectángulo redondeado"/>
          <p:cNvSpPr/>
          <p:nvPr/>
        </p:nvSpPr>
        <p:spPr>
          <a:xfrm>
            <a:off x="6516216" y="4725144"/>
            <a:ext cx="1728192" cy="504056"/>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rPr>
              <a:t> Summarization</a:t>
            </a:r>
            <a:endParaRPr lang="en-US" b="1" dirty="0">
              <a:solidFill>
                <a:schemeClr val="tx1"/>
              </a:solidFill>
            </a:endParaRPr>
          </a:p>
        </p:txBody>
      </p:sp>
      <p:sp>
        <p:nvSpPr>
          <p:cNvPr id="18" name="17 Flecha derecha"/>
          <p:cNvSpPr/>
          <p:nvPr/>
        </p:nvSpPr>
        <p:spPr>
          <a:xfrm>
            <a:off x="6300192" y="3933056"/>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19 Flecha derecha"/>
          <p:cNvSpPr/>
          <p:nvPr/>
        </p:nvSpPr>
        <p:spPr>
          <a:xfrm>
            <a:off x="6012160" y="4365104"/>
            <a:ext cx="28803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21 Rectángulo redondeado"/>
          <p:cNvSpPr/>
          <p:nvPr/>
        </p:nvSpPr>
        <p:spPr>
          <a:xfrm>
            <a:off x="251520" y="3717032"/>
            <a:ext cx="2016224" cy="432048"/>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Draw Inferences</a:t>
            </a:r>
            <a:endParaRPr lang="en-US" b="1" dirty="0">
              <a:solidFill>
                <a:schemeClr val="tx1"/>
              </a:solidFill>
            </a:endParaRPr>
          </a:p>
        </p:txBody>
      </p:sp>
      <p:sp>
        <p:nvSpPr>
          <p:cNvPr id="23" name="22 Rectángulo redondeado"/>
          <p:cNvSpPr/>
          <p:nvPr/>
        </p:nvSpPr>
        <p:spPr>
          <a:xfrm>
            <a:off x="467544" y="4293096"/>
            <a:ext cx="2016224" cy="432048"/>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Find Associations</a:t>
            </a:r>
            <a:endParaRPr lang="en-US" b="1" dirty="0">
              <a:solidFill>
                <a:schemeClr val="tx1"/>
              </a:solidFill>
            </a:endParaRPr>
          </a:p>
        </p:txBody>
      </p:sp>
      <p:sp>
        <p:nvSpPr>
          <p:cNvPr id="24" name="23 Rectángulo redondeado"/>
          <p:cNvSpPr/>
          <p:nvPr/>
        </p:nvSpPr>
        <p:spPr>
          <a:xfrm>
            <a:off x="467544" y="3140968"/>
            <a:ext cx="2016224" cy="432048"/>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Recommendations</a:t>
            </a:r>
            <a:endParaRPr lang="en-US" b="1" dirty="0">
              <a:solidFill>
                <a:schemeClr val="tx1"/>
              </a:solidFill>
            </a:endParaRPr>
          </a:p>
        </p:txBody>
      </p:sp>
      <p:sp>
        <p:nvSpPr>
          <p:cNvPr id="25" name="24 Rectángulo redondeado"/>
          <p:cNvSpPr/>
          <p:nvPr/>
        </p:nvSpPr>
        <p:spPr>
          <a:xfrm>
            <a:off x="1043608" y="4869160"/>
            <a:ext cx="2016224" cy="432048"/>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Hypothesis</a:t>
            </a:r>
            <a:endParaRPr lang="en-US" b="1" dirty="0">
              <a:solidFill>
                <a:schemeClr val="tx1"/>
              </a:solidFill>
            </a:endParaRPr>
          </a:p>
        </p:txBody>
      </p:sp>
      <p:sp>
        <p:nvSpPr>
          <p:cNvPr id="26" name="25 Flecha derecha"/>
          <p:cNvSpPr/>
          <p:nvPr/>
        </p:nvSpPr>
        <p:spPr>
          <a:xfrm flipH="1">
            <a:off x="3203848" y="3356992"/>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29 Flecha derecha"/>
          <p:cNvSpPr/>
          <p:nvPr/>
        </p:nvSpPr>
        <p:spPr>
          <a:xfrm flipH="1">
            <a:off x="2987824" y="3789040"/>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30 Flecha derecha"/>
          <p:cNvSpPr/>
          <p:nvPr/>
        </p:nvSpPr>
        <p:spPr>
          <a:xfrm flipH="1">
            <a:off x="3059832" y="4437112"/>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Flecha derecha"/>
          <p:cNvSpPr/>
          <p:nvPr/>
        </p:nvSpPr>
        <p:spPr>
          <a:xfrm flipH="1">
            <a:off x="3419872" y="4941168"/>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32 Flecha derecha"/>
          <p:cNvSpPr/>
          <p:nvPr/>
        </p:nvSpPr>
        <p:spPr>
          <a:xfrm>
            <a:off x="5868144" y="3429000"/>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100" name="Picture 4" descr="C:\Program Files (x86)\Microsoft Office\MEDIA\CAGCAT10\j0234687.gif"/>
          <p:cNvPicPr>
            <a:picLocks noChangeAspect="1" noChangeArrowheads="1" noCrop="1"/>
          </p:cNvPicPr>
          <p:nvPr/>
        </p:nvPicPr>
        <p:blipFill>
          <a:blip r:embed="rId4" cstate="print"/>
          <a:srcRect/>
          <a:stretch>
            <a:fillRect/>
          </a:stretch>
        </p:blipFill>
        <p:spPr bwMode="auto">
          <a:xfrm>
            <a:off x="6876256" y="2276872"/>
            <a:ext cx="982980" cy="579120"/>
          </a:xfrm>
          <a:prstGeom prst="rect">
            <a:avLst/>
          </a:prstGeom>
          <a:noFill/>
        </p:spPr>
      </p:pic>
      <p:pic>
        <p:nvPicPr>
          <p:cNvPr id="4101" name="Picture 5" descr="C:\Program Files (x86)\Microsoft Office\MEDIA\CAGCAT10\j0292982.wmf"/>
          <p:cNvPicPr>
            <a:picLocks noChangeAspect="1" noChangeArrowheads="1"/>
          </p:cNvPicPr>
          <p:nvPr/>
        </p:nvPicPr>
        <p:blipFill>
          <a:blip r:embed="rId5" cstate="print"/>
          <a:srcRect/>
          <a:stretch>
            <a:fillRect/>
          </a:stretch>
        </p:blipFill>
        <p:spPr bwMode="auto">
          <a:xfrm>
            <a:off x="827584" y="2132856"/>
            <a:ext cx="921715" cy="909828"/>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Our Research / Integration</a:t>
            </a:r>
            <a:endParaRPr lang="en-US" dirty="0"/>
          </a:p>
        </p:txBody>
      </p:sp>
      <p:pic>
        <p:nvPicPr>
          <p:cNvPr id="5" name="Picture 3" descr="C:\Users\UPF\AppData\Local\Microsoft\Windows\Temporary Internet Files\Content.IE5\409K47B7\papeles_trabajo[1].jpg"/>
          <p:cNvPicPr>
            <a:picLocks noChangeAspect="1" noChangeArrowheads="1"/>
          </p:cNvPicPr>
          <p:nvPr/>
        </p:nvPicPr>
        <p:blipFill>
          <a:blip r:embed="rId2" cstate="print"/>
          <a:srcRect/>
          <a:stretch>
            <a:fillRect/>
          </a:stretch>
        </p:blipFill>
        <p:spPr bwMode="auto">
          <a:xfrm>
            <a:off x="2483768" y="1196752"/>
            <a:ext cx="1080120" cy="1357351"/>
          </a:xfrm>
          <a:prstGeom prst="rect">
            <a:avLst/>
          </a:prstGeom>
          <a:noFill/>
        </p:spPr>
      </p:pic>
      <p:pic>
        <p:nvPicPr>
          <p:cNvPr id="4099" name="Picture 3" descr="C:\Users\UPF\AppData\Local\Microsoft\Windows\Temporary Internet Files\Content.IE5\QV4QDT8M\gears-148196_960_720[1].png"/>
          <p:cNvPicPr>
            <a:picLocks noChangeAspect="1" noChangeArrowheads="1"/>
          </p:cNvPicPr>
          <p:nvPr/>
        </p:nvPicPr>
        <p:blipFill>
          <a:blip r:embed="rId3" cstate="print"/>
          <a:srcRect/>
          <a:stretch>
            <a:fillRect/>
          </a:stretch>
        </p:blipFill>
        <p:spPr bwMode="auto">
          <a:xfrm>
            <a:off x="3923928" y="2060848"/>
            <a:ext cx="1709463" cy="1879104"/>
          </a:xfrm>
          <a:prstGeom prst="rect">
            <a:avLst/>
          </a:prstGeom>
          <a:noFill/>
        </p:spPr>
      </p:pic>
      <p:sp>
        <p:nvSpPr>
          <p:cNvPr id="10" name="9 Rectángulo redondeado"/>
          <p:cNvSpPr/>
          <p:nvPr/>
        </p:nvSpPr>
        <p:spPr>
          <a:xfrm>
            <a:off x="3707904" y="3933056"/>
            <a:ext cx="2160240" cy="504056"/>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Knowledge</a:t>
            </a:r>
            <a:endParaRPr lang="en-US" b="1" dirty="0">
              <a:solidFill>
                <a:schemeClr val="tx1"/>
              </a:solidFill>
            </a:endParaRPr>
          </a:p>
        </p:txBody>
      </p:sp>
      <p:sp>
        <p:nvSpPr>
          <p:cNvPr id="11" name="10 Rectángulo redondeado"/>
          <p:cNvSpPr/>
          <p:nvPr/>
        </p:nvSpPr>
        <p:spPr>
          <a:xfrm>
            <a:off x="3995936" y="1340768"/>
            <a:ext cx="2088232" cy="648072"/>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Big (unstructured) Data</a:t>
            </a:r>
            <a:endParaRPr lang="en-US" b="1" dirty="0">
              <a:solidFill>
                <a:schemeClr val="tx1"/>
              </a:solidFill>
            </a:endParaRPr>
          </a:p>
        </p:txBody>
      </p:sp>
      <p:sp>
        <p:nvSpPr>
          <p:cNvPr id="13" name="12 Rectángulo redondeado"/>
          <p:cNvSpPr/>
          <p:nvPr/>
        </p:nvSpPr>
        <p:spPr>
          <a:xfrm>
            <a:off x="6516216" y="3356992"/>
            <a:ext cx="2016224" cy="432048"/>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Intelligent Search</a:t>
            </a:r>
            <a:endParaRPr lang="en-US" b="1" dirty="0">
              <a:solidFill>
                <a:schemeClr val="tx1"/>
              </a:solidFill>
            </a:endParaRPr>
          </a:p>
        </p:txBody>
      </p:sp>
      <p:sp>
        <p:nvSpPr>
          <p:cNvPr id="14" name="13 Rectángulo redondeado"/>
          <p:cNvSpPr/>
          <p:nvPr/>
        </p:nvSpPr>
        <p:spPr>
          <a:xfrm>
            <a:off x="6660232" y="4149080"/>
            <a:ext cx="2016224" cy="432048"/>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rPr>
              <a:t> </a:t>
            </a:r>
            <a:r>
              <a:rPr lang="en-US" sz="1600" b="1" dirty="0" smtClean="0">
                <a:solidFill>
                  <a:schemeClr val="tx1"/>
                </a:solidFill>
              </a:rPr>
              <a:t>Question Answering</a:t>
            </a:r>
            <a:endParaRPr lang="en-US" sz="1600" b="1" dirty="0">
              <a:solidFill>
                <a:schemeClr val="tx1"/>
              </a:solidFill>
            </a:endParaRPr>
          </a:p>
        </p:txBody>
      </p:sp>
      <p:sp>
        <p:nvSpPr>
          <p:cNvPr id="15" name="14 Rectángulo redondeado"/>
          <p:cNvSpPr/>
          <p:nvPr/>
        </p:nvSpPr>
        <p:spPr>
          <a:xfrm>
            <a:off x="6228184" y="4797152"/>
            <a:ext cx="1728192" cy="504056"/>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rPr>
              <a:t> Summarization</a:t>
            </a:r>
            <a:endParaRPr lang="en-US" b="1" dirty="0">
              <a:solidFill>
                <a:schemeClr val="tx1"/>
              </a:solidFill>
            </a:endParaRPr>
          </a:p>
        </p:txBody>
      </p:sp>
      <p:sp>
        <p:nvSpPr>
          <p:cNvPr id="18" name="17 Flecha derecha"/>
          <p:cNvSpPr/>
          <p:nvPr/>
        </p:nvSpPr>
        <p:spPr>
          <a:xfrm>
            <a:off x="6300192" y="3933056"/>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19 Flecha derecha"/>
          <p:cNvSpPr/>
          <p:nvPr/>
        </p:nvSpPr>
        <p:spPr>
          <a:xfrm>
            <a:off x="5868144" y="4509120"/>
            <a:ext cx="28803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21 Rectángulo redondeado"/>
          <p:cNvSpPr/>
          <p:nvPr/>
        </p:nvSpPr>
        <p:spPr>
          <a:xfrm>
            <a:off x="251520" y="3717032"/>
            <a:ext cx="2016224" cy="432048"/>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Draw Inferences</a:t>
            </a:r>
            <a:endParaRPr lang="en-US" b="1" dirty="0">
              <a:solidFill>
                <a:schemeClr val="tx1"/>
              </a:solidFill>
            </a:endParaRPr>
          </a:p>
        </p:txBody>
      </p:sp>
      <p:sp>
        <p:nvSpPr>
          <p:cNvPr id="23" name="22 Rectángulo redondeado"/>
          <p:cNvSpPr/>
          <p:nvPr/>
        </p:nvSpPr>
        <p:spPr>
          <a:xfrm>
            <a:off x="467544" y="4293096"/>
            <a:ext cx="2016224" cy="432048"/>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Find Associations</a:t>
            </a:r>
            <a:endParaRPr lang="en-US" b="1" dirty="0">
              <a:solidFill>
                <a:schemeClr val="tx1"/>
              </a:solidFill>
            </a:endParaRPr>
          </a:p>
        </p:txBody>
      </p:sp>
      <p:sp>
        <p:nvSpPr>
          <p:cNvPr id="24" name="23 Rectángulo redondeado"/>
          <p:cNvSpPr/>
          <p:nvPr/>
        </p:nvSpPr>
        <p:spPr>
          <a:xfrm>
            <a:off x="467544" y="3140968"/>
            <a:ext cx="2016224" cy="432048"/>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Recommendations</a:t>
            </a:r>
            <a:endParaRPr lang="en-US" b="1" dirty="0">
              <a:solidFill>
                <a:schemeClr val="tx1"/>
              </a:solidFill>
            </a:endParaRPr>
          </a:p>
        </p:txBody>
      </p:sp>
      <p:sp>
        <p:nvSpPr>
          <p:cNvPr id="25" name="24 Rectángulo redondeado"/>
          <p:cNvSpPr/>
          <p:nvPr/>
        </p:nvSpPr>
        <p:spPr>
          <a:xfrm>
            <a:off x="1043608" y="4869160"/>
            <a:ext cx="2016224" cy="432048"/>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Hypothesis</a:t>
            </a:r>
            <a:endParaRPr lang="en-US" b="1" dirty="0">
              <a:solidFill>
                <a:schemeClr val="tx1"/>
              </a:solidFill>
            </a:endParaRPr>
          </a:p>
        </p:txBody>
      </p:sp>
      <p:sp>
        <p:nvSpPr>
          <p:cNvPr id="26" name="25 Flecha derecha"/>
          <p:cNvSpPr/>
          <p:nvPr/>
        </p:nvSpPr>
        <p:spPr>
          <a:xfrm flipH="1">
            <a:off x="3203848" y="3356992"/>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29 Flecha derecha"/>
          <p:cNvSpPr/>
          <p:nvPr/>
        </p:nvSpPr>
        <p:spPr>
          <a:xfrm flipH="1">
            <a:off x="2987824" y="3789040"/>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30 Flecha derecha"/>
          <p:cNvSpPr/>
          <p:nvPr/>
        </p:nvSpPr>
        <p:spPr>
          <a:xfrm flipH="1">
            <a:off x="3059832" y="4437112"/>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Flecha derecha"/>
          <p:cNvSpPr/>
          <p:nvPr/>
        </p:nvSpPr>
        <p:spPr>
          <a:xfrm flipH="1">
            <a:off x="3419872" y="4941168"/>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32 Flecha derecha"/>
          <p:cNvSpPr/>
          <p:nvPr/>
        </p:nvSpPr>
        <p:spPr>
          <a:xfrm>
            <a:off x="5868144" y="3429000"/>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33 Rectángulo redondeado"/>
          <p:cNvSpPr/>
          <p:nvPr/>
        </p:nvSpPr>
        <p:spPr>
          <a:xfrm>
            <a:off x="1547664" y="5445224"/>
            <a:ext cx="1656184" cy="504056"/>
          </a:xfrm>
          <a:prstGeom prst="roundRect">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Visualization</a:t>
            </a:r>
            <a:endParaRPr lang="en-US" dirty="0">
              <a:solidFill>
                <a:schemeClr val="tx1"/>
              </a:solidFill>
            </a:endParaRPr>
          </a:p>
        </p:txBody>
      </p:sp>
      <p:sp>
        <p:nvSpPr>
          <p:cNvPr id="35" name="34 Rectángulo redondeado"/>
          <p:cNvSpPr/>
          <p:nvPr/>
        </p:nvSpPr>
        <p:spPr>
          <a:xfrm>
            <a:off x="3059832" y="6021288"/>
            <a:ext cx="1584176" cy="576064"/>
          </a:xfrm>
          <a:prstGeom prst="roundRect">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Domain Adaptation</a:t>
            </a:r>
            <a:endParaRPr lang="en-US" dirty="0">
              <a:solidFill>
                <a:schemeClr val="tx1"/>
              </a:solidFill>
            </a:endParaRPr>
          </a:p>
        </p:txBody>
      </p:sp>
      <p:sp>
        <p:nvSpPr>
          <p:cNvPr id="36" name="35 Rectángulo redondeado"/>
          <p:cNvSpPr/>
          <p:nvPr/>
        </p:nvSpPr>
        <p:spPr>
          <a:xfrm>
            <a:off x="6588224" y="5661248"/>
            <a:ext cx="1584176" cy="576064"/>
          </a:xfrm>
          <a:prstGeom prst="roundRect">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More than text: Images</a:t>
            </a:r>
            <a:endParaRPr lang="en-US" dirty="0">
              <a:solidFill>
                <a:schemeClr val="tx1"/>
              </a:solidFill>
            </a:endParaRPr>
          </a:p>
        </p:txBody>
      </p:sp>
      <p:sp>
        <p:nvSpPr>
          <p:cNvPr id="37" name="36 Flecha abajo"/>
          <p:cNvSpPr/>
          <p:nvPr/>
        </p:nvSpPr>
        <p:spPr>
          <a:xfrm>
            <a:off x="4427984" y="4797152"/>
            <a:ext cx="648072" cy="864096"/>
          </a:xfrm>
          <a:prstGeom prst="downArrow">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37 Rectángulo redondeado"/>
          <p:cNvSpPr/>
          <p:nvPr/>
        </p:nvSpPr>
        <p:spPr>
          <a:xfrm>
            <a:off x="4788024" y="5949280"/>
            <a:ext cx="1512168" cy="720080"/>
          </a:xfrm>
          <a:prstGeom prst="roundRect">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Other Types of Scientific Data</a:t>
            </a:r>
            <a:endParaRPr lang="en-US" sz="1600" dirty="0">
              <a:solidFill>
                <a:schemeClr val="tx1"/>
              </a:solidFill>
            </a:endParaRPr>
          </a:p>
        </p:txBody>
      </p:sp>
      <p:pic>
        <p:nvPicPr>
          <p:cNvPr id="4100" name="Picture 4" descr="C:\Program Files (x86)\Microsoft Office\MEDIA\CAGCAT10\j0234687.gif"/>
          <p:cNvPicPr>
            <a:picLocks noChangeAspect="1" noChangeArrowheads="1" noCrop="1"/>
          </p:cNvPicPr>
          <p:nvPr/>
        </p:nvPicPr>
        <p:blipFill>
          <a:blip r:embed="rId4" cstate="print"/>
          <a:srcRect/>
          <a:stretch>
            <a:fillRect/>
          </a:stretch>
        </p:blipFill>
        <p:spPr bwMode="auto">
          <a:xfrm>
            <a:off x="6876256" y="2276872"/>
            <a:ext cx="982980" cy="579120"/>
          </a:xfrm>
          <a:prstGeom prst="rect">
            <a:avLst/>
          </a:prstGeom>
          <a:noFill/>
        </p:spPr>
      </p:pic>
      <p:pic>
        <p:nvPicPr>
          <p:cNvPr id="4101" name="Picture 5" descr="C:\Program Files (x86)\Microsoft Office\MEDIA\CAGCAT10\j0292982.wmf"/>
          <p:cNvPicPr>
            <a:picLocks noChangeAspect="1" noChangeArrowheads="1"/>
          </p:cNvPicPr>
          <p:nvPr/>
        </p:nvPicPr>
        <p:blipFill>
          <a:blip r:embed="rId5" cstate="print"/>
          <a:srcRect/>
          <a:stretch>
            <a:fillRect/>
          </a:stretch>
        </p:blipFill>
        <p:spPr bwMode="auto">
          <a:xfrm>
            <a:off x="827584" y="2132856"/>
            <a:ext cx="921715" cy="909828"/>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Our Research / Integration</a:t>
            </a:r>
            <a:endParaRPr lang="en-US" dirty="0"/>
          </a:p>
        </p:txBody>
      </p:sp>
      <p:pic>
        <p:nvPicPr>
          <p:cNvPr id="3074" name="Picture 2" descr="C:\Users\UPF\AppData\Local\Microsoft\Windows\Temporary Internet Files\Content.IE5\GF1T2JNA\problemas_aprendizaje[1].jpg"/>
          <p:cNvPicPr>
            <a:picLocks noChangeAspect="1" noChangeArrowheads="1"/>
          </p:cNvPicPr>
          <p:nvPr/>
        </p:nvPicPr>
        <p:blipFill>
          <a:blip r:embed="rId2" cstate="print"/>
          <a:srcRect/>
          <a:stretch>
            <a:fillRect/>
          </a:stretch>
        </p:blipFill>
        <p:spPr bwMode="auto">
          <a:xfrm>
            <a:off x="2195736" y="1196752"/>
            <a:ext cx="1008112" cy="1008112"/>
          </a:xfrm>
          <a:prstGeom prst="rect">
            <a:avLst/>
          </a:prstGeom>
          <a:noFill/>
        </p:spPr>
      </p:pic>
      <p:sp>
        <p:nvSpPr>
          <p:cNvPr id="7" name="6 Rectángulo redondeado"/>
          <p:cNvSpPr/>
          <p:nvPr/>
        </p:nvSpPr>
        <p:spPr>
          <a:xfrm>
            <a:off x="3491880" y="1268760"/>
            <a:ext cx="2088232" cy="648072"/>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Complex Texts</a:t>
            </a:r>
            <a:endParaRPr lang="en-US" b="1" dirty="0">
              <a:solidFill>
                <a:schemeClr val="tx1"/>
              </a:solidFill>
            </a:endParaRPr>
          </a:p>
        </p:txBody>
      </p:sp>
      <p:pic>
        <p:nvPicPr>
          <p:cNvPr id="8" name="Picture 3" descr="C:\Users\UPF\AppData\Local\Microsoft\Windows\Temporary Internet Files\Content.IE5\QV4QDT8M\gears-148196_960_720[1].png"/>
          <p:cNvPicPr>
            <a:picLocks noChangeAspect="1" noChangeArrowheads="1"/>
          </p:cNvPicPr>
          <p:nvPr/>
        </p:nvPicPr>
        <p:blipFill>
          <a:blip r:embed="rId3" cstate="print"/>
          <a:srcRect/>
          <a:stretch>
            <a:fillRect/>
          </a:stretch>
        </p:blipFill>
        <p:spPr bwMode="auto">
          <a:xfrm>
            <a:off x="3654625" y="1988840"/>
            <a:ext cx="1709463" cy="1879104"/>
          </a:xfrm>
          <a:prstGeom prst="rect">
            <a:avLst/>
          </a:prstGeom>
          <a:noFill/>
        </p:spPr>
      </p:pic>
      <p:sp>
        <p:nvSpPr>
          <p:cNvPr id="9" name="8 Rectángulo redondeado"/>
          <p:cNvSpPr/>
          <p:nvPr/>
        </p:nvSpPr>
        <p:spPr>
          <a:xfrm>
            <a:off x="5868144" y="2492896"/>
            <a:ext cx="2160240" cy="504056"/>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Simpler </a:t>
            </a:r>
            <a:r>
              <a:rPr lang="en-US" b="1" dirty="0" smtClean="0">
                <a:solidFill>
                  <a:schemeClr val="tx1"/>
                </a:solidFill>
              </a:rPr>
              <a:t>Versions</a:t>
            </a:r>
          </a:p>
          <a:p>
            <a:pPr algn="ctr"/>
            <a:r>
              <a:rPr lang="en-US" b="1" dirty="0" smtClean="0">
                <a:solidFill>
                  <a:schemeClr val="tx1"/>
                </a:solidFill>
              </a:rPr>
              <a:t>Multiple </a:t>
            </a:r>
            <a:r>
              <a:rPr lang="en-US" b="1" dirty="0" smtClean="0">
                <a:solidFill>
                  <a:schemeClr val="tx1"/>
                </a:solidFill>
              </a:rPr>
              <a:t>Languages</a:t>
            </a:r>
            <a:endParaRPr lang="en-US" b="1" dirty="0" smtClean="0">
              <a:solidFill>
                <a:schemeClr val="tx1"/>
              </a:solidFill>
            </a:endParaRPr>
          </a:p>
        </p:txBody>
      </p:sp>
      <p:sp>
        <p:nvSpPr>
          <p:cNvPr id="10" name="9 Rectángulo redondeado"/>
          <p:cNvSpPr/>
          <p:nvPr/>
        </p:nvSpPr>
        <p:spPr>
          <a:xfrm>
            <a:off x="6804248" y="4077072"/>
            <a:ext cx="2160240" cy="576064"/>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Improve Accessibility</a:t>
            </a:r>
            <a:endParaRPr lang="en-US" b="1" dirty="0">
              <a:solidFill>
                <a:schemeClr val="tx1"/>
              </a:solidFill>
            </a:endParaRPr>
          </a:p>
        </p:txBody>
      </p:sp>
      <p:sp>
        <p:nvSpPr>
          <p:cNvPr id="11" name="10 Flecha doblada hacia arriba"/>
          <p:cNvSpPr/>
          <p:nvPr/>
        </p:nvSpPr>
        <p:spPr>
          <a:xfrm rot="5400000">
            <a:off x="6084168" y="4077072"/>
            <a:ext cx="360040" cy="50405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11 Rectángulo redondeado"/>
          <p:cNvSpPr/>
          <p:nvPr/>
        </p:nvSpPr>
        <p:spPr>
          <a:xfrm>
            <a:off x="5436096" y="3573016"/>
            <a:ext cx="1224136" cy="504056"/>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Tools</a:t>
            </a:r>
            <a:endParaRPr lang="en-US" b="1" dirty="0">
              <a:solidFill>
                <a:schemeClr val="tx1"/>
              </a:solidFill>
            </a:endParaRPr>
          </a:p>
        </p:txBody>
      </p:sp>
      <p:sp>
        <p:nvSpPr>
          <p:cNvPr id="15" name="14 Flecha derecha"/>
          <p:cNvSpPr/>
          <p:nvPr/>
        </p:nvSpPr>
        <p:spPr>
          <a:xfrm rot="5400000">
            <a:off x="6048164" y="3176972"/>
            <a:ext cx="28803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Our Research / Integration</a:t>
            </a:r>
            <a:endParaRPr lang="en-US" dirty="0"/>
          </a:p>
        </p:txBody>
      </p:sp>
      <p:pic>
        <p:nvPicPr>
          <p:cNvPr id="3074" name="Picture 2" descr="C:\Users\UPF\AppData\Local\Microsoft\Windows\Temporary Internet Files\Content.IE5\GF1T2JNA\problemas_aprendizaje[1].jpg"/>
          <p:cNvPicPr>
            <a:picLocks noChangeAspect="1" noChangeArrowheads="1"/>
          </p:cNvPicPr>
          <p:nvPr/>
        </p:nvPicPr>
        <p:blipFill>
          <a:blip r:embed="rId2" cstate="print"/>
          <a:srcRect/>
          <a:stretch>
            <a:fillRect/>
          </a:stretch>
        </p:blipFill>
        <p:spPr bwMode="auto">
          <a:xfrm>
            <a:off x="2195736" y="1196752"/>
            <a:ext cx="1008112" cy="1008112"/>
          </a:xfrm>
          <a:prstGeom prst="rect">
            <a:avLst/>
          </a:prstGeom>
          <a:noFill/>
        </p:spPr>
      </p:pic>
      <p:sp>
        <p:nvSpPr>
          <p:cNvPr id="7" name="6 Rectángulo redondeado"/>
          <p:cNvSpPr/>
          <p:nvPr/>
        </p:nvSpPr>
        <p:spPr>
          <a:xfrm>
            <a:off x="3491880" y="1268760"/>
            <a:ext cx="2088232" cy="648072"/>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Complex Texts</a:t>
            </a:r>
            <a:endParaRPr lang="en-US" b="1" dirty="0">
              <a:solidFill>
                <a:schemeClr val="tx1"/>
              </a:solidFill>
            </a:endParaRPr>
          </a:p>
        </p:txBody>
      </p:sp>
      <p:pic>
        <p:nvPicPr>
          <p:cNvPr id="8" name="Picture 3" descr="C:\Users\UPF\AppData\Local\Microsoft\Windows\Temporary Internet Files\Content.IE5\QV4QDT8M\gears-148196_960_720[1].png"/>
          <p:cNvPicPr>
            <a:picLocks noChangeAspect="1" noChangeArrowheads="1"/>
          </p:cNvPicPr>
          <p:nvPr/>
        </p:nvPicPr>
        <p:blipFill>
          <a:blip r:embed="rId3" cstate="print"/>
          <a:srcRect/>
          <a:stretch>
            <a:fillRect/>
          </a:stretch>
        </p:blipFill>
        <p:spPr bwMode="auto">
          <a:xfrm>
            <a:off x="3654625" y="1988840"/>
            <a:ext cx="1709463" cy="1879104"/>
          </a:xfrm>
          <a:prstGeom prst="rect">
            <a:avLst/>
          </a:prstGeom>
          <a:noFill/>
        </p:spPr>
      </p:pic>
      <p:sp>
        <p:nvSpPr>
          <p:cNvPr id="9" name="8 Rectángulo redondeado"/>
          <p:cNvSpPr/>
          <p:nvPr/>
        </p:nvSpPr>
        <p:spPr>
          <a:xfrm>
            <a:off x="5796136" y="2420888"/>
            <a:ext cx="2232248" cy="576064"/>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Simpler </a:t>
            </a:r>
            <a:r>
              <a:rPr lang="en-US" b="1" dirty="0" smtClean="0">
                <a:solidFill>
                  <a:schemeClr val="tx1"/>
                </a:solidFill>
              </a:rPr>
              <a:t>Versions</a:t>
            </a:r>
          </a:p>
          <a:p>
            <a:pPr algn="ctr"/>
            <a:r>
              <a:rPr lang="en-US" b="1" dirty="0" smtClean="0">
                <a:solidFill>
                  <a:schemeClr val="tx1"/>
                </a:solidFill>
              </a:rPr>
              <a:t>Multiple Languages</a:t>
            </a:r>
            <a:endParaRPr lang="en-US" b="1" dirty="0">
              <a:solidFill>
                <a:schemeClr val="tx1"/>
              </a:solidFill>
            </a:endParaRPr>
          </a:p>
        </p:txBody>
      </p:sp>
      <p:sp>
        <p:nvSpPr>
          <p:cNvPr id="10" name="9 Rectángulo redondeado"/>
          <p:cNvSpPr/>
          <p:nvPr/>
        </p:nvSpPr>
        <p:spPr>
          <a:xfrm>
            <a:off x="6804248" y="4077072"/>
            <a:ext cx="2160240" cy="576064"/>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Improve Accessibility</a:t>
            </a:r>
            <a:endParaRPr lang="en-US" b="1" dirty="0">
              <a:solidFill>
                <a:schemeClr val="tx1"/>
              </a:solidFill>
            </a:endParaRPr>
          </a:p>
        </p:txBody>
      </p:sp>
      <p:sp>
        <p:nvSpPr>
          <p:cNvPr id="11" name="10 Flecha doblada hacia arriba"/>
          <p:cNvSpPr/>
          <p:nvPr/>
        </p:nvSpPr>
        <p:spPr>
          <a:xfrm rot="5400000">
            <a:off x="6084168" y="4077072"/>
            <a:ext cx="360040" cy="50405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11 Rectángulo redondeado"/>
          <p:cNvSpPr/>
          <p:nvPr/>
        </p:nvSpPr>
        <p:spPr>
          <a:xfrm>
            <a:off x="5436096" y="3573016"/>
            <a:ext cx="1224136" cy="504056"/>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Tools</a:t>
            </a:r>
            <a:endParaRPr lang="en-US" b="1" dirty="0">
              <a:solidFill>
                <a:schemeClr val="tx1"/>
              </a:solidFill>
            </a:endParaRPr>
          </a:p>
        </p:txBody>
      </p:sp>
      <p:sp>
        <p:nvSpPr>
          <p:cNvPr id="14" name="13 Flecha abajo"/>
          <p:cNvSpPr/>
          <p:nvPr/>
        </p:nvSpPr>
        <p:spPr>
          <a:xfrm>
            <a:off x="4067944" y="4005064"/>
            <a:ext cx="648072" cy="864096"/>
          </a:xfrm>
          <a:prstGeom prst="downArrow">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14 Flecha derecha"/>
          <p:cNvSpPr/>
          <p:nvPr/>
        </p:nvSpPr>
        <p:spPr>
          <a:xfrm rot="5400000">
            <a:off x="6048164" y="3176972"/>
            <a:ext cx="28803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16 Rectángulo redondeado"/>
          <p:cNvSpPr/>
          <p:nvPr/>
        </p:nvSpPr>
        <p:spPr>
          <a:xfrm>
            <a:off x="3491880" y="5517232"/>
            <a:ext cx="2160240" cy="648072"/>
          </a:xfrm>
          <a:prstGeom prst="roundRect">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Creation of Lang. Resources</a:t>
            </a:r>
            <a:endParaRPr lang="en-US" dirty="0">
              <a:solidFill>
                <a:schemeClr val="tx1"/>
              </a:solidFill>
            </a:endParaRPr>
          </a:p>
        </p:txBody>
      </p:sp>
      <p:sp>
        <p:nvSpPr>
          <p:cNvPr id="18" name="17 Rectángulo redondeado"/>
          <p:cNvSpPr/>
          <p:nvPr/>
        </p:nvSpPr>
        <p:spPr>
          <a:xfrm>
            <a:off x="5076056" y="4725144"/>
            <a:ext cx="1944216" cy="576064"/>
          </a:xfrm>
          <a:prstGeom prst="roundRect">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Human Studies</a:t>
            </a:r>
            <a:endParaRPr lang="en-US" dirty="0">
              <a:solidFill>
                <a:schemeClr val="tx1"/>
              </a:solidFill>
            </a:endParaRPr>
          </a:p>
        </p:txBody>
      </p:sp>
      <p:sp>
        <p:nvSpPr>
          <p:cNvPr id="19" name="18 Rectángulo redondeado"/>
          <p:cNvSpPr/>
          <p:nvPr/>
        </p:nvSpPr>
        <p:spPr>
          <a:xfrm>
            <a:off x="1475656" y="4725144"/>
            <a:ext cx="2088232" cy="648072"/>
          </a:xfrm>
          <a:prstGeom prst="roundRect">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Domain Adaptation</a:t>
            </a:r>
          </a:p>
          <a:p>
            <a:pPr algn="ctr"/>
            <a:r>
              <a:rPr lang="en-US" dirty="0" smtClean="0">
                <a:solidFill>
                  <a:schemeClr val="tx1"/>
                </a:solidFill>
              </a:rPr>
              <a:t>(Education, Health)</a:t>
            </a:r>
            <a:endParaRPr lang="en-US" dirty="0">
              <a:solidFill>
                <a:schemeClr val="tx1"/>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descr="Maria de Maeztu logo.png"/>
          <p:cNvPicPr>
            <a:picLocks noChangeAspect="1"/>
          </p:cNvPicPr>
          <p:nvPr/>
        </p:nvPicPr>
        <p:blipFill>
          <a:blip r:embed="rId3" cstate="print"/>
          <a:stretch>
            <a:fillRect/>
          </a:stretch>
        </p:blipFill>
        <p:spPr>
          <a:xfrm>
            <a:off x="0" y="6166178"/>
            <a:ext cx="1691680" cy="691822"/>
          </a:xfrm>
          <a:prstGeom prst="rect">
            <a:avLst/>
          </a:prstGeom>
        </p:spPr>
      </p:pic>
      <p:pic>
        <p:nvPicPr>
          <p:cNvPr id="8" name="7 Imagen" descr="logo MINECO_FEDER.jpg"/>
          <p:cNvPicPr>
            <a:picLocks noChangeAspect="1"/>
          </p:cNvPicPr>
          <p:nvPr/>
        </p:nvPicPr>
        <p:blipFill>
          <a:blip r:embed="rId4" cstate="print"/>
          <a:stretch>
            <a:fillRect/>
          </a:stretch>
        </p:blipFill>
        <p:spPr>
          <a:xfrm>
            <a:off x="7884368" y="6226132"/>
            <a:ext cx="1259632" cy="631868"/>
          </a:xfrm>
          <a:prstGeom prst="rect">
            <a:avLst/>
          </a:prstGeom>
        </p:spPr>
      </p:pic>
      <p:sp>
        <p:nvSpPr>
          <p:cNvPr id="10" name="9 Título"/>
          <p:cNvSpPr>
            <a:spLocks noGrp="1"/>
          </p:cNvSpPr>
          <p:nvPr>
            <p:ph type="ctrTitle"/>
          </p:nvPr>
        </p:nvSpPr>
        <p:spPr>
          <a:xfrm>
            <a:off x="0" y="692696"/>
            <a:ext cx="9144000" cy="2736304"/>
          </a:xfrm>
        </p:spPr>
        <p:txBody>
          <a:bodyPr>
            <a:noAutofit/>
          </a:bodyPr>
          <a:lstStyle/>
          <a:p>
            <a:pPr algn="ctr"/>
            <a:r>
              <a:rPr lang="en-US" sz="4400" dirty="0" smtClean="0"/>
              <a:t>Overwhelmed by Information? Summarization, simplification, and information extraction at your fingertips </a:t>
            </a:r>
            <a:endParaRPr lang="en-US" sz="4400" dirty="0"/>
          </a:p>
        </p:txBody>
      </p:sp>
      <p:sp>
        <p:nvSpPr>
          <p:cNvPr id="11" name="9 Título"/>
          <p:cNvSpPr txBox="1">
            <a:spLocks/>
          </p:cNvSpPr>
          <p:nvPr/>
        </p:nvSpPr>
        <p:spPr>
          <a:xfrm>
            <a:off x="539552" y="3789040"/>
            <a:ext cx="8208912" cy="1080120"/>
          </a:xfrm>
          <a:prstGeom prst="rect">
            <a:avLst/>
          </a:prstGeom>
          <a:ln>
            <a:noFill/>
          </a:ln>
        </p:spPr>
        <p:txBody>
          <a:bodyPr vert="horz" lIns="0" tIns="0" rIns="18288" bIns="0" anchor="b">
            <a:normAutofit/>
            <a:scene3d>
              <a:camera prst="orthographicFront"/>
              <a:lightRig rig="freezing" dir="t">
                <a:rot lat="0" lon="0" rev="5640000"/>
              </a:lightRig>
            </a:scene3d>
            <a:sp3d prstMaterial="flat">
              <a:bevelT w="38100" h="38100"/>
              <a:contourClr>
                <a:schemeClr val="tx2"/>
              </a:contourClr>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4800" b="1" i="0" u="none" strike="noStrike" kern="1200" cap="none" spc="0" normalizeH="0" baseline="0" noProof="0" dirty="0" err="1" smtClean="0">
                <a:ln>
                  <a:noFill/>
                </a:ln>
                <a:effectLst>
                  <a:outerShdw blurRad="38100" dist="25400" dir="5400000" algn="tl" rotWithShape="0">
                    <a:srgbClr val="000000">
                      <a:alpha val="43000"/>
                    </a:srgbClr>
                  </a:outerShdw>
                </a:effectLst>
                <a:uLnTx/>
                <a:uFillTx/>
                <a:latin typeface="+mj-lt"/>
                <a:ea typeface="+mj-ea"/>
                <a:cs typeface="+mj-cs"/>
              </a:rPr>
              <a:t>Questions</a:t>
            </a:r>
            <a:r>
              <a:rPr kumimoji="0" lang="es-ES" sz="4800" b="1" i="0" u="none" strike="noStrike" kern="1200" cap="none" spc="0" normalizeH="0" baseline="0" noProof="0" dirty="0" smtClean="0">
                <a:ln>
                  <a:noFill/>
                </a:ln>
                <a:effectLst>
                  <a:outerShdw blurRad="38100" dist="25400" dir="5400000" algn="tl" rotWithShape="0">
                    <a:srgbClr val="000000">
                      <a:alpha val="43000"/>
                    </a:srgbClr>
                  </a:outerShdw>
                </a:effectLst>
                <a:uLnTx/>
                <a:uFillTx/>
                <a:latin typeface="+mj-lt"/>
                <a:ea typeface="+mj-ea"/>
                <a:cs typeface="+mj-cs"/>
              </a:rPr>
              <a:t>?</a:t>
            </a:r>
            <a:endParaRPr kumimoji="0" lang="es-ES" sz="4800" b="1" i="0" u="none" strike="noStrike" kern="1200" cap="none" spc="0" normalizeH="0" baseline="0" noProof="0" dirty="0">
              <a:ln>
                <a:noFill/>
              </a:ln>
              <a:effectLst>
                <a:outerShdw blurRad="38100" dist="25400" dir="5400000" algn="tl" rotWithShape="0">
                  <a:srgbClr val="000000">
                    <a:alpha val="43000"/>
                  </a:srgbClr>
                </a:outerShdw>
              </a:effectLst>
              <a:uLnTx/>
              <a:uFillTx/>
              <a:latin typeface="+mj-lt"/>
              <a:ea typeface="+mj-ea"/>
              <a:cs typeface="+mj-cs"/>
            </a:endParaRPr>
          </a:p>
        </p:txBody>
      </p:sp>
      <p:pic>
        <p:nvPicPr>
          <p:cNvPr id="12" name="11 Imagen" descr="TALN VERMELL POSITIU.jpg"/>
          <p:cNvPicPr>
            <a:picLocks noChangeAspect="1"/>
          </p:cNvPicPr>
          <p:nvPr/>
        </p:nvPicPr>
        <p:blipFill>
          <a:blip r:embed="rId5" cstate="print"/>
          <a:stretch>
            <a:fillRect/>
          </a:stretch>
        </p:blipFill>
        <p:spPr>
          <a:xfrm>
            <a:off x="3337577" y="6165304"/>
            <a:ext cx="2818599" cy="648072"/>
          </a:xfrm>
          <a:prstGeom prst="rect">
            <a:avLst/>
          </a:prstGeom>
        </p:spPr>
      </p:pic>
      <p:pic>
        <p:nvPicPr>
          <p:cNvPr id="9" name="11 Marcador de contenido" descr="accuosto.jpg"/>
          <p:cNvPicPr>
            <a:picLocks noChangeAspect="1"/>
          </p:cNvPicPr>
          <p:nvPr/>
        </p:nvPicPr>
        <p:blipFill>
          <a:blip r:embed="rId6" cstate="print"/>
          <a:stretch>
            <a:fillRect/>
          </a:stretch>
        </p:blipFill>
        <p:spPr>
          <a:xfrm>
            <a:off x="6012160" y="4797152"/>
            <a:ext cx="792088" cy="792088"/>
          </a:xfrm>
          <a:prstGeom prst="rect">
            <a:avLst/>
          </a:prstGeom>
        </p:spPr>
      </p:pic>
      <p:pic>
        <p:nvPicPr>
          <p:cNvPr id="13" name="Picture 4" descr="Beatriz Fisas Elizalde's picture"/>
          <p:cNvPicPr>
            <a:picLocks noChangeAspect="1" noChangeArrowheads="1"/>
          </p:cNvPicPr>
          <p:nvPr/>
        </p:nvPicPr>
        <p:blipFill>
          <a:blip r:embed="rId7" cstate="print"/>
          <a:srcRect/>
          <a:stretch>
            <a:fillRect/>
          </a:stretch>
        </p:blipFill>
        <p:spPr bwMode="auto">
          <a:xfrm>
            <a:off x="3275856" y="3429000"/>
            <a:ext cx="864096" cy="864097"/>
          </a:xfrm>
          <a:prstGeom prst="rect">
            <a:avLst/>
          </a:prstGeom>
          <a:noFill/>
        </p:spPr>
      </p:pic>
      <p:pic>
        <p:nvPicPr>
          <p:cNvPr id="14" name="Picture 6" descr="Francesco Ronzano's picture"/>
          <p:cNvPicPr>
            <a:picLocks noChangeAspect="1" noChangeArrowheads="1"/>
          </p:cNvPicPr>
          <p:nvPr/>
        </p:nvPicPr>
        <p:blipFill>
          <a:blip r:embed="rId8" cstate="print"/>
          <a:srcRect/>
          <a:stretch>
            <a:fillRect/>
          </a:stretch>
        </p:blipFill>
        <p:spPr bwMode="auto">
          <a:xfrm>
            <a:off x="1979712" y="3429000"/>
            <a:ext cx="792088" cy="792089"/>
          </a:xfrm>
          <a:prstGeom prst="rect">
            <a:avLst/>
          </a:prstGeom>
          <a:noFill/>
        </p:spPr>
      </p:pic>
      <p:pic>
        <p:nvPicPr>
          <p:cNvPr id="15" name="Picture 2" descr="Ahmed AbuRa'ed's profile photo"/>
          <p:cNvPicPr>
            <a:picLocks noChangeAspect="1" noChangeArrowheads="1"/>
          </p:cNvPicPr>
          <p:nvPr/>
        </p:nvPicPr>
        <p:blipFill>
          <a:blip r:embed="rId9" cstate="print"/>
          <a:srcRect/>
          <a:stretch>
            <a:fillRect/>
          </a:stretch>
        </p:blipFill>
        <p:spPr bwMode="auto">
          <a:xfrm>
            <a:off x="4788024" y="4797152"/>
            <a:ext cx="864095" cy="864096"/>
          </a:xfrm>
          <a:prstGeom prst="rect">
            <a:avLst/>
          </a:prstGeom>
          <a:noFill/>
        </p:spPr>
      </p:pic>
      <p:pic>
        <p:nvPicPr>
          <p:cNvPr id="16" name="Picture 2" descr="Luis Espinosa-Anke's picture"/>
          <p:cNvPicPr>
            <a:picLocks noChangeAspect="1" noChangeArrowheads="1"/>
          </p:cNvPicPr>
          <p:nvPr/>
        </p:nvPicPr>
        <p:blipFill>
          <a:blip r:embed="rId10" cstate="print"/>
          <a:srcRect/>
          <a:stretch>
            <a:fillRect/>
          </a:stretch>
        </p:blipFill>
        <p:spPr bwMode="auto">
          <a:xfrm>
            <a:off x="2123728" y="4797152"/>
            <a:ext cx="864097" cy="864098"/>
          </a:xfrm>
          <a:prstGeom prst="rect">
            <a:avLst/>
          </a:prstGeom>
          <a:noFill/>
        </p:spPr>
      </p:pic>
      <p:pic>
        <p:nvPicPr>
          <p:cNvPr id="17" name="16 Imagen" descr="barbieri.png"/>
          <p:cNvPicPr>
            <a:picLocks noChangeAspect="1"/>
          </p:cNvPicPr>
          <p:nvPr/>
        </p:nvPicPr>
        <p:blipFill>
          <a:blip r:embed="rId11" cstate="print"/>
          <a:stretch>
            <a:fillRect/>
          </a:stretch>
        </p:blipFill>
        <p:spPr>
          <a:xfrm>
            <a:off x="3491880" y="4797152"/>
            <a:ext cx="864096" cy="864096"/>
          </a:xfrm>
          <a:prstGeom prst="rect">
            <a:avLst/>
          </a:prstGeom>
        </p:spPr>
      </p:pic>
      <p:pic>
        <p:nvPicPr>
          <p:cNvPr id="18" name="17 Imagen" descr="montse.png"/>
          <p:cNvPicPr>
            <a:picLocks noChangeAspect="1"/>
          </p:cNvPicPr>
          <p:nvPr/>
        </p:nvPicPr>
        <p:blipFill>
          <a:blip r:embed="rId12" cstate="print"/>
          <a:stretch>
            <a:fillRect/>
          </a:stretch>
        </p:blipFill>
        <p:spPr>
          <a:xfrm>
            <a:off x="4572000" y="3429000"/>
            <a:ext cx="864096" cy="864096"/>
          </a:xfrm>
          <a:prstGeom prst="rect">
            <a:avLst/>
          </a:prstGeom>
        </p:spPr>
      </p:pic>
      <p:pic>
        <p:nvPicPr>
          <p:cNvPr id="19" name="18 Imagen" descr="dferres.jpg"/>
          <p:cNvPicPr>
            <a:picLocks noChangeAspect="1"/>
          </p:cNvPicPr>
          <p:nvPr/>
        </p:nvPicPr>
        <p:blipFill>
          <a:blip r:embed="rId13" cstate="print"/>
          <a:stretch>
            <a:fillRect/>
          </a:stretch>
        </p:blipFill>
        <p:spPr>
          <a:xfrm>
            <a:off x="5724128" y="3429000"/>
            <a:ext cx="648072" cy="875134"/>
          </a:xfrm>
          <a:prstGeom prst="rect">
            <a:avLst/>
          </a:prstGeom>
        </p:spPr>
      </p:pic>
      <p:pic>
        <p:nvPicPr>
          <p:cNvPr id="20" name="19 Imagen" descr="simon.jpg"/>
          <p:cNvPicPr>
            <a:picLocks noChangeAspect="1"/>
          </p:cNvPicPr>
          <p:nvPr/>
        </p:nvPicPr>
        <p:blipFill>
          <a:blip r:embed="rId14" cstate="print"/>
          <a:stretch>
            <a:fillRect/>
          </a:stretch>
        </p:blipFill>
        <p:spPr>
          <a:xfrm>
            <a:off x="6660232" y="3433882"/>
            <a:ext cx="792088" cy="81893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18 Imagen" descr="horacio-300dpi.jpg"/>
          <p:cNvPicPr>
            <a:picLocks noChangeAspect="1"/>
          </p:cNvPicPr>
          <p:nvPr/>
        </p:nvPicPr>
        <p:blipFill>
          <a:blip r:embed="rId2" cstate="print"/>
          <a:stretch>
            <a:fillRect/>
          </a:stretch>
        </p:blipFill>
        <p:spPr>
          <a:xfrm>
            <a:off x="4067944" y="3203483"/>
            <a:ext cx="936104" cy="1017605"/>
          </a:xfrm>
          <a:prstGeom prst="rect">
            <a:avLst/>
          </a:prstGeom>
        </p:spPr>
      </p:pic>
      <p:sp>
        <p:nvSpPr>
          <p:cNvPr id="3" name="2 Marcador de contenido"/>
          <p:cNvSpPr>
            <a:spLocks noGrp="1"/>
          </p:cNvSpPr>
          <p:nvPr>
            <p:ph idx="1"/>
          </p:nvPr>
        </p:nvSpPr>
        <p:spPr>
          <a:xfrm>
            <a:off x="395536" y="1935480"/>
            <a:ext cx="8291264" cy="4517856"/>
          </a:xfrm>
        </p:spPr>
        <p:txBody>
          <a:bodyPr>
            <a:normAutofit/>
          </a:bodyPr>
          <a:lstStyle/>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pPr>
              <a:buNone/>
            </a:pPr>
            <a:endParaRPr lang="en-GB" dirty="0" smtClean="0"/>
          </a:p>
          <a:p>
            <a:endParaRPr lang="en-GB" sz="3100" dirty="0" smtClean="0"/>
          </a:p>
          <a:p>
            <a:endParaRPr lang="en-GB" dirty="0"/>
          </a:p>
        </p:txBody>
      </p:sp>
      <p:pic>
        <p:nvPicPr>
          <p:cNvPr id="5" name="4 Imagen" descr="pubmed.jpg"/>
          <p:cNvPicPr>
            <a:picLocks noChangeAspect="1"/>
          </p:cNvPicPr>
          <p:nvPr/>
        </p:nvPicPr>
        <p:blipFill>
          <a:blip r:embed="rId3" cstate="print"/>
          <a:stretch>
            <a:fillRect/>
          </a:stretch>
        </p:blipFill>
        <p:spPr>
          <a:xfrm>
            <a:off x="5436096" y="1979548"/>
            <a:ext cx="1678320" cy="630529"/>
          </a:xfrm>
          <a:prstGeom prst="rect">
            <a:avLst/>
          </a:prstGeom>
        </p:spPr>
      </p:pic>
      <p:pic>
        <p:nvPicPr>
          <p:cNvPr id="7" name="6 Imagen" descr="ACMDL_Logo.jpg"/>
          <p:cNvPicPr>
            <a:picLocks noChangeAspect="1"/>
          </p:cNvPicPr>
          <p:nvPr/>
        </p:nvPicPr>
        <p:blipFill>
          <a:blip r:embed="rId4" cstate="print"/>
          <a:stretch>
            <a:fillRect/>
          </a:stretch>
        </p:blipFill>
        <p:spPr>
          <a:xfrm>
            <a:off x="1547664" y="4509120"/>
            <a:ext cx="2404838" cy="576064"/>
          </a:xfrm>
          <a:prstGeom prst="rect">
            <a:avLst/>
          </a:prstGeom>
        </p:spPr>
      </p:pic>
      <p:sp>
        <p:nvSpPr>
          <p:cNvPr id="8" name="7 CuadroTexto"/>
          <p:cNvSpPr txBox="1"/>
          <p:nvPr/>
        </p:nvSpPr>
        <p:spPr>
          <a:xfrm>
            <a:off x="1475656" y="5075892"/>
            <a:ext cx="2108847" cy="369332"/>
          </a:xfrm>
          <a:prstGeom prst="rect">
            <a:avLst/>
          </a:prstGeom>
          <a:noFill/>
        </p:spPr>
        <p:txBody>
          <a:bodyPr wrap="none" rtlCol="0">
            <a:spAutoFit/>
          </a:bodyPr>
          <a:lstStyle/>
          <a:p>
            <a:r>
              <a:rPr lang="es-ES" dirty="0" smtClean="0"/>
              <a:t>&gt; </a:t>
            </a:r>
            <a:r>
              <a:rPr lang="es-ES" dirty="0" err="1" smtClean="0"/>
              <a:t>400K</a:t>
            </a:r>
            <a:r>
              <a:rPr lang="es-ES" dirty="0" smtClean="0"/>
              <a:t> full  </a:t>
            </a:r>
            <a:r>
              <a:rPr lang="es-ES" dirty="0" err="1" smtClean="0"/>
              <a:t>articles</a:t>
            </a:r>
            <a:endParaRPr lang="es-ES" dirty="0"/>
          </a:p>
        </p:txBody>
      </p:sp>
      <p:sp>
        <p:nvSpPr>
          <p:cNvPr id="9" name="8 CuadroTexto"/>
          <p:cNvSpPr txBox="1"/>
          <p:nvPr/>
        </p:nvSpPr>
        <p:spPr>
          <a:xfrm>
            <a:off x="5364088" y="2483604"/>
            <a:ext cx="1596656" cy="369332"/>
          </a:xfrm>
          <a:prstGeom prst="rect">
            <a:avLst/>
          </a:prstGeom>
          <a:noFill/>
        </p:spPr>
        <p:txBody>
          <a:bodyPr wrap="none" rtlCol="0">
            <a:spAutoFit/>
          </a:bodyPr>
          <a:lstStyle/>
          <a:p>
            <a:r>
              <a:rPr lang="es-ES" dirty="0" smtClean="0"/>
              <a:t>&gt; </a:t>
            </a:r>
            <a:r>
              <a:rPr lang="es-ES" dirty="0" err="1" smtClean="0"/>
              <a:t>24M</a:t>
            </a:r>
            <a:r>
              <a:rPr lang="es-ES" dirty="0" smtClean="0"/>
              <a:t> records</a:t>
            </a:r>
            <a:endParaRPr lang="es-ES" dirty="0"/>
          </a:p>
        </p:txBody>
      </p:sp>
      <p:sp>
        <p:nvSpPr>
          <p:cNvPr id="10" name="9 CuadroTexto"/>
          <p:cNvSpPr txBox="1"/>
          <p:nvPr/>
        </p:nvSpPr>
        <p:spPr>
          <a:xfrm>
            <a:off x="863372" y="3573016"/>
            <a:ext cx="1614288" cy="369332"/>
          </a:xfrm>
          <a:prstGeom prst="rect">
            <a:avLst/>
          </a:prstGeom>
          <a:noFill/>
        </p:spPr>
        <p:txBody>
          <a:bodyPr wrap="none" rtlCol="0">
            <a:spAutoFit/>
          </a:bodyPr>
          <a:lstStyle/>
          <a:p>
            <a:r>
              <a:rPr lang="es-ES" dirty="0" smtClean="0"/>
              <a:t>&gt; </a:t>
            </a:r>
            <a:r>
              <a:rPr lang="es-ES" dirty="0" err="1" smtClean="0"/>
              <a:t>90M</a:t>
            </a:r>
            <a:r>
              <a:rPr lang="es-ES" dirty="0" smtClean="0"/>
              <a:t> records</a:t>
            </a:r>
            <a:endParaRPr lang="es-ES" dirty="0"/>
          </a:p>
        </p:txBody>
      </p:sp>
      <p:sp>
        <p:nvSpPr>
          <p:cNvPr id="11" name="10 CuadroTexto"/>
          <p:cNvSpPr txBox="1"/>
          <p:nvPr/>
        </p:nvSpPr>
        <p:spPr>
          <a:xfrm>
            <a:off x="2855552" y="2411596"/>
            <a:ext cx="1583832" cy="369332"/>
          </a:xfrm>
          <a:prstGeom prst="rect">
            <a:avLst/>
          </a:prstGeom>
          <a:noFill/>
        </p:spPr>
        <p:txBody>
          <a:bodyPr wrap="none" rtlCol="0">
            <a:spAutoFit/>
          </a:bodyPr>
          <a:lstStyle/>
          <a:p>
            <a:r>
              <a:rPr lang="es-ES" dirty="0" smtClean="0"/>
              <a:t>&gt; </a:t>
            </a:r>
            <a:r>
              <a:rPr lang="es-ES" dirty="0" err="1" smtClean="0"/>
              <a:t>57M</a:t>
            </a:r>
            <a:r>
              <a:rPr lang="es-ES" dirty="0" smtClean="0"/>
              <a:t> records</a:t>
            </a:r>
            <a:endParaRPr lang="es-ES" dirty="0"/>
          </a:p>
        </p:txBody>
      </p:sp>
      <p:pic>
        <p:nvPicPr>
          <p:cNvPr id="12" name="11 Imagen" descr="elsevier_scopus.jpg"/>
          <p:cNvPicPr>
            <a:picLocks noChangeAspect="1"/>
          </p:cNvPicPr>
          <p:nvPr/>
        </p:nvPicPr>
        <p:blipFill>
          <a:blip r:embed="rId5" cstate="print"/>
          <a:stretch>
            <a:fillRect/>
          </a:stretch>
        </p:blipFill>
        <p:spPr>
          <a:xfrm>
            <a:off x="2639184" y="1628800"/>
            <a:ext cx="2148840" cy="784860"/>
          </a:xfrm>
          <a:prstGeom prst="rect">
            <a:avLst/>
          </a:prstGeom>
        </p:spPr>
      </p:pic>
      <p:pic>
        <p:nvPicPr>
          <p:cNvPr id="13" name="12 Imagen" descr="ISI_WEB.jpg"/>
          <p:cNvPicPr>
            <a:picLocks noChangeAspect="1"/>
          </p:cNvPicPr>
          <p:nvPr/>
        </p:nvPicPr>
        <p:blipFill>
          <a:blip r:embed="rId6" cstate="print"/>
          <a:stretch>
            <a:fillRect/>
          </a:stretch>
        </p:blipFill>
        <p:spPr>
          <a:xfrm>
            <a:off x="719356" y="2564904"/>
            <a:ext cx="1836420" cy="1051560"/>
          </a:xfrm>
          <a:prstGeom prst="rect">
            <a:avLst/>
          </a:prstGeom>
        </p:spPr>
      </p:pic>
      <p:pic>
        <p:nvPicPr>
          <p:cNvPr id="14" name="13 Imagen" descr="EPO.png"/>
          <p:cNvPicPr>
            <a:picLocks noChangeAspect="1"/>
          </p:cNvPicPr>
          <p:nvPr/>
        </p:nvPicPr>
        <p:blipFill>
          <a:blip r:embed="rId7" cstate="print"/>
          <a:stretch>
            <a:fillRect/>
          </a:stretch>
        </p:blipFill>
        <p:spPr>
          <a:xfrm>
            <a:off x="4355976" y="4824576"/>
            <a:ext cx="1097280" cy="548640"/>
          </a:xfrm>
          <a:prstGeom prst="rect">
            <a:avLst/>
          </a:prstGeom>
        </p:spPr>
      </p:pic>
      <p:sp>
        <p:nvSpPr>
          <p:cNvPr id="15" name="14 CuadroTexto"/>
          <p:cNvSpPr txBox="1"/>
          <p:nvPr/>
        </p:nvSpPr>
        <p:spPr>
          <a:xfrm>
            <a:off x="3707904" y="5446965"/>
            <a:ext cx="2179892" cy="646331"/>
          </a:xfrm>
          <a:prstGeom prst="rect">
            <a:avLst/>
          </a:prstGeom>
          <a:noFill/>
        </p:spPr>
        <p:txBody>
          <a:bodyPr wrap="none" rtlCol="0">
            <a:spAutoFit/>
          </a:bodyPr>
          <a:lstStyle/>
          <a:p>
            <a:r>
              <a:rPr lang="es-ES" dirty="0" smtClean="0"/>
              <a:t>&gt; </a:t>
            </a:r>
            <a:r>
              <a:rPr lang="es-ES" dirty="0" err="1" smtClean="0"/>
              <a:t>2.5M</a:t>
            </a:r>
            <a:r>
              <a:rPr lang="es-ES" dirty="0" smtClean="0"/>
              <a:t> </a:t>
            </a:r>
            <a:r>
              <a:rPr lang="es-ES" dirty="0" err="1" smtClean="0"/>
              <a:t>applications</a:t>
            </a:r>
            <a:r>
              <a:rPr lang="es-ES" dirty="0" smtClean="0"/>
              <a:t> </a:t>
            </a:r>
          </a:p>
          <a:p>
            <a:r>
              <a:rPr lang="es-ES" dirty="0" smtClean="0"/>
              <a:t>(</a:t>
            </a:r>
            <a:r>
              <a:rPr lang="es-ES" dirty="0" err="1" smtClean="0"/>
              <a:t>since</a:t>
            </a:r>
            <a:r>
              <a:rPr lang="es-ES" dirty="0" smtClean="0"/>
              <a:t> 2006)</a:t>
            </a:r>
            <a:endParaRPr lang="es-ES" dirty="0"/>
          </a:p>
        </p:txBody>
      </p:sp>
      <p:pic>
        <p:nvPicPr>
          <p:cNvPr id="24" name="23 Imagen" descr="schoolar1.jpg"/>
          <p:cNvPicPr>
            <a:picLocks noChangeAspect="1"/>
          </p:cNvPicPr>
          <p:nvPr/>
        </p:nvPicPr>
        <p:blipFill>
          <a:blip r:embed="rId8" cstate="print"/>
          <a:stretch>
            <a:fillRect/>
          </a:stretch>
        </p:blipFill>
        <p:spPr>
          <a:xfrm>
            <a:off x="7452320" y="2636912"/>
            <a:ext cx="937260" cy="937260"/>
          </a:xfrm>
          <a:prstGeom prst="rect">
            <a:avLst/>
          </a:prstGeom>
        </p:spPr>
      </p:pic>
      <p:sp>
        <p:nvSpPr>
          <p:cNvPr id="25" name="24 CuadroTexto"/>
          <p:cNvSpPr txBox="1"/>
          <p:nvPr/>
        </p:nvSpPr>
        <p:spPr>
          <a:xfrm>
            <a:off x="7223816" y="3635732"/>
            <a:ext cx="1652953" cy="369332"/>
          </a:xfrm>
          <a:prstGeom prst="rect">
            <a:avLst/>
          </a:prstGeom>
          <a:noFill/>
        </p:spPr>
        <p:txBody>
          <a:bodyPr wrap="none" rtlCol="0">
            <a:spAutoFit/>
          </a:bodyPr>
          <a:lstStyle/>
          <a:p>
            <a:r>
              <a:rPr lang="es-ES" dirty="0" smtClean="0"/>
              <a:t>&gt; </a:t>
            </a:r>
            <a:r>
              <a:rPr lang="es-ES" dirty="0" err="1" smtClean="0"/>
              <a:t>180M</a:t>
            </a:r>
            <a:r>
              <a:rPr lang="es-ES" dirty="0" smtClean="0"/>
              <a:t> records</a:t>
            </a:r>
            <a:endParaRPr lang="es-ES" dirty="0"/>
          </a:p>
        </p:txBody>
      </p:sp>
      <p:pic>
        <p:nvPicPr>
          <p:cNvPr id="26" name="25 Imagen" descr="RG.jpg"/>
          <p:cNvPicPr>
            <a:picLocks noChangeAspect="1"/>
          </p:cNvPicPr>
          <p:nvPr/>
        </p:nvPicPr>
        <p:blipFill>
          <a:blip r:embed="rId9" cstate="print"/>
          <a:stretch>
            <a:fillRect/>
          </a:stretch>
        </p:blipFill>
        <p:spPr>
          <a:xfrm>
            <a:off x="6592320" y="4221088"/>
            <a:ext cx="1341120" cy="609600"/>
          </a:xfrm>
          <a:prstGeom prst="rect">
            <a:avLst/>
          </a:prstGeom>
        </p:spPr>
      </p:pic>
      <p:sp>
        <p:nvSpPr>
          <p:cNvPr id="27" name="26 CuadroTexto"/>
          <p:cNvSpPr txBox="1"/>
          <p:nvPr/>
        </p:nvSpPr>
        <p:spPr>
          <a:xfrm>
            <a:off x="6444208" y="4787860"/>
            <a:ext cx="1535933" cy="369332"/>
          </a:xfrm>
          <a:prstGeom prst="rect">
            <a:avLst/>
          </a:prstGeom>
          <a:noFill/>
        </p:spPr>
        <p:txBody>
          <a:bodyPr wrap="none" rtlCol="0">
            <a:spAutoFit/>
          </a:bodyPr>
          <a:lstStyle/>
          <a:p>
            <a:r>
              <a:rPr lang="es-ES" dirty="0" smtClean="0"/>
              <a:t>&gt; </a:t>
            </a:r>
            <a:r>
              <a:rPr lang="es-ES" dirty="0" err="1" smtClean="0"/>
              <a:t>80M</a:t>
            </a:r>
            <a:r>
              <a:rPr lang="es-ES" dirty="0" smtClean="0"/>
              <a:t> records</a:t>
            </a:r>
            <a:endParaRPr lang="es-ES" dirty="0"/>
          </a:p>
        </p:txBody>
      </p:sp>
      <p:sp useBgFill="1">
        <p:nvSpPr>
          <p:cNvPr id="21" name="20 Llamada rectangular redondeada"/>
          <p:cNvSpPr/>
          <p:nvPr/>
        </p:nvSpPr>
        <p:spPr>
          <a:xfrm>
            <a:off x="5652120" y="2996952"/>
            <a:ext cx="1080120" cy="864096"/>
          </a:xfrm>
          <a:prstGeom prst="wedgeRoundRectCallout">
            <a:avLst>
              <a:gd name="adj1" fmla="val -104773"/>
              <a:gd name="adj2" fmla="val 688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pic>
        <p:nvPicPr>
          <p:cNvPr id="22" name="Picture 2" descr="C:\Users\UPF\AppData\Local\Microsoft\Windows\Temporary Internet Files\Content.IE5\PWR3G8YZ\bombilla[1].png"/>
          <p:cNvPicPr>
            <a:picLocks noChangeAspect="1" noChangeArrowheads="1"/>
          </p:cNvPicPr>
          <p:nvPr/>
        </p:nvPicPr>
        <p:blipFill>
          <a:blip r:embed="rId10" cstate="print"/>
          <a:srcRect/>
          <a:stretch>
            <a:fillRect/>
          </a:stretch>
        </p:blipFill>
        <p:spPr bwMode="auto">
          <a:xfrm>
            <a:off x="5796136" y="3068960"/>
            <a:ext cx="720080" cy="720080"/>
          </a:xfrm>
          <a:prstGeom prst="rect">
            <a:avLst/>
          </a:prstGeom>
          <a:noFill/>
        </p:spPr>
      </p:pic>
      <p:sp>
        <p:nvSpPr>
          <p:cNvPr id="23" name="22 Título"/>
          <p:cNvSpPr>
            <a:spLocks noGrp="1"/>
          </p:cNvSpPr>
          <p:nvPr>
            <p:ph type="title"/>
          </p:nvPr>
        </p:nvSpPr>
        <p:spPr/>
        <p:txBody>
          <a:bodyPr/>
          <a:lstStyle/>
          <a:p>
            <a:endParaRPr lang="es-E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18 Imagen" descr="horacio-300dpi.jpg"/>
          <p:cNvPicPr>
            <a:picLocks noChangeAspect="1"/>
          </p:cNvPicPr>
          <p:nvPr/>
        </p:nvPicPr>
        <p:blipFill>
          <a:blip r:embed="rId2" cstate="print"/>
          <a:stretch>
            <a:fillRect/>
          </a:stretch>
        </p:blipFill>
        <p:spPr>
          <a:xfrm>
            <a:off x="4355976" y="3203483"/>
            <a:ext cx="936104" cy="1017605"/>
          </a:xfrm>
          <a:prstGeom prst="rect">
            <a:avLst/>
          </a:prstGeom>
        </p:spPr>
      </p:pic>
      <p:sp>
        <p:nvSpPr>
          <p:cNvPr id="2" name="1 Título"/>
          <p:cNvSpPr>
            <a:spLocks noGrp="1"/>
          </p:cNvSpPr>
          <p:nvPr>
            <p:ph type="title"/>
          </p:nvPr>
        </p:nvSpPr>
        <p:spPr/>
        <p:txBody>
          <a:bodyPr>
            <a:normAutofit/>
          </a:bodyPr>
          <a:lstStyle/>
          <a:p>
            <a:r>
              <a:rPr lang="en-GB" dirty="0" smtClean="0"/>
              <a:t>Scientific Information Overload</a:t>
            </a:r>
            <a:endParaRPr lang="en-GB" dirty="0"/>
          </a:p>
        </p:txBody>
      </p:sp>
      <p:sp>
        <p:nvSpPr>
          <p:cNvPr id="3" name="2 Marcador de contenido"/>
          <p:cNvSpPr>
            <a:spLocks noGrp="1"/>
          </p:cNvSpPr>
          <p:nvPr>
            <p:ph idx="1"/>
          </p:nvPr>
        </p:nvSpPr>
        <p:spPr>
          <a:xfrm>
            <a:off x="395536" y="1935480"/>
            <a:ext cx="8291264" cy="4517856"/>
          </a:xfrm>
        </p:spPr>
        <p:txBody>
          <a:bodyPr>
            <a:normAutofit/>
          </a:bodyPr>
          <a:lstStyle/>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pPr>
              <a:buNone/>
            </a:pPr>
            <a:endParaRPr lang="en-GB" dirty="0" smtClean="0"/>
          </a:p>
          <a:p>
            <a:endParaRPr lang="en-GB" sz="3100" dirty="0" smtClean="0"/>
          </a:p>
          <a:p>
            <a:endParaRPr lang="en-GB" dirty="0"/>
          </a:p>
        </p:txBody>
      </p:sp>
      <p:pic>
        <p:nvPicPr>
          <p:cNvPr id="5" name="4 Imagen" descr="pubmed.jpg"/>
          <p:cNvPicPr>
            <a:picLocks noChangeAspect="1"/>
          </p:cNvPicPr>
          <p:nvPr/>
        </p:nvPicPr>
        <p:blipFill>
          <a:blip r:embed="rId3" cstate="print"/>
          <a:stretch>
            <a:fillRect/>
          </a:stretch>
        </p:blipFill>
        <p:spPr>
          <a:xfrm>
            <a:off x="5436096" y="1979548"/>
            <a:ext cx="1678320" cy="630529"/>
          </a:xfrm>
          <a:prstGeom prst="rect">
            <a:avLst/>
          </a:prstGeom>
        </p:spPr>
      </p:pic>
      <p:pic>
        <p:nvPicPr>
          <p:cNvPr id="7" name="6 Imagen" descr="ACMDL_Logo.jpg"/>
          <p:cNvPicPr>
            <a:picLocks noChangeAspect="1"/>
          </p:cNvPicPr>
          <p:nvPr/>
        </p:nvPicPr>
        <p:blipFill>
          <a:blip r:embed="rId4" cstate="print"/>
          <a:stretch>
            <a:fillRect/>
          </a:stretch>
        </p:blipFill>
        <p:spPr>
          <a:xfrm>
            <a:off x="1547664" y="4509120"/>
            <a:ext cx="2404838" cy="576064"/>
          </a:xfrm>
          <a:prstGeom prst="rect">
            <a:avLst/>
          </a:prstGeom>
        </p:spPr>
      </p:pic>
      <p:sp>
        <p:nvSpPr>
          <p:cNvPr id="8" name="7 CuadroTexto"/>
          <p:cNvSpPr txBox="1"/>
          <p:nvPr/>
        </p:nvSpPr>
        <p:spPr>
          <a:xfrm>
            <a:off x="1475656" y="5075892"/>
            <a:ext cx="2108847" cy="369332"/>
          </a:xfrm>
          <a:prstGeom prst="rect">
            <a:avLst/>
          </a:prstGeom>
          <a:noFill/>
        </p:spPr>
        <p:txBody>
          <a:bodyPr wrap="none" rtlCol="0">
            <a:spAutoFit/>
          </a:bodyPr>
          <a:lstStyle/>
          <a:p>
            <a:r>
              <a:rPr lang="es-ES" dirty="0" smtClean="0"/>
              <a:t>&gt; </a:t>
            </a:r>
            <a:r>
              <a:rPr lang="es-ES" dirty="0" err="1" smtClean="0"/>
              <a:t>400K</a:t>
            </a:r>
            <a:r>
              <a:rPr lang="es-ES" dirty="0" smtClean="0"/>
              <a:t> full  </a:t>
            </a:r>
            <a:r>
              <a:rPr lang="es-ES" dirty="0" err="1" smtClean="0"/>
              <a:t>articles</a:t>
            </a:r>
            <a:endParaRPr lang="es-ES" dirty="0"/>
          </a:p>
        </p:txBody>
      </p:sp>
      <p:sp>
        <p:nvSpPr>
          <p:cNvPr id="9" name="8 CuadroTexto"/>
          <p:cNvSpPr txBox="1"/>
          <p:nvPr/>
        </p:nvSpPr>
        <p:spPr>
          <a:xfrm>
            <a:off x="5364088" y="2483604"/>
            <a:ext cx="1596656" cy="369332"/>
          </a:xfrm>
          <a:prstGeom prst="rect">
            <a:avLst/>
          </a:prstGeom>
          <a:noFill/>
        </p:spPr>
        <p:txBody>
          <a:bodyPr wrap="none" rtlCol="0">
            <a:spAutoFit/>
          </a:bodyPr>
          <a:lstStyle/>
          <a:p>
            <a:r>
              <a:rPr lang="es-ES" dirty="0" smtClean="0"/>
              <a:t>&gt; </a:t>
            </a:r>
            <a:r>
              <a:rPr lang="es-ES" dirty="0" err="1" smtClean="0"/>
              <a:t>24M</a:t>
            </a:r>
            <a:r>
              <a:rPr lang="es-ES" dirty="0" smtClean="0"/>
              <a:t> records</a:t>
            </a:r>
            <a:endParaRPr lang="es-ES" dirty="0"/>
          </a:p>
        </p:txBody>
      </p:sp>
      <p:sp>
        <p:nvSpPr>
          <p:cNvPr id="10" name="9 CuadroTexto"/>
          <p:cNvSpPr txBox="1"/>
          <p:nvPr/>
        </p:nvSpPr>
        <p:spPr>
          <a:xfrm>
            <a:off x="863372" y="3573016"/>
            <a:ext cx="1614288" cy="369332"/>
          </a:xfrm>
          <a:prstGeom prst="rect">
            <a:avLst/>
          </a:prstGeom>
          <a:noFill/>
        </p:spPr>
        <p:txBody>
          <a:bodyPr wrap="none" rtlCol="0">
            <a:spAutoFit/>
          </a:bodyPr>
          <a:lstStyle/>
          <a:p>
            <a:r>
              <a:rPr lang="es-ES" dirty="0" smtClean="0"/>
              <a:t>&gt; </a:t>
            </a:r>
            <a:r>
              <a:rPr lang="es-ES" dirty="0" err="1" smtClean="0"/>
              <a:t>90M</a:t>
            </a:r>
            <a:r>
              <a:rPr lang="es-ES" dirty="0" smtClean="0"/>
              <a:t> records</a:t>
            </a:r>
            <a:endParaRPr lang="es-ES" dirty="0"/>
          </a:p>
        </p:txBody>
      </p:sp>
      <p:sp>
        <p:nvSpPr>
          <p:cNvPr id="11" name="10 CuadroTexto"/>
          <p:cNvSpPr txBox="1"/>
          <p:nvPr/>
        </p:nvSpPr>
        <p:spPr>
          <a:xfrm>
            <a:off x="2855552" y="2411596"/>
            <a:ext cx="1583832" cy="369332"/>
          </a:xfrm>
          <a:prstGeom prst="rect">
            <a:avLst/>
          </a:prstGeom>
          <a:noFill/>
        </p:spPr>
        <p:txBody>
          <a:bodyPr wrap="none" rtlCol="0">
            <a:spAutoFit/>
          </a:bodyPr>
          <a:lstStyle/>
          <a:p>
            <a:r>
              <a:rPr lang="es-ES" dirty="0" smtClean="0"/>
              <a:t>&gt; </a:t>
            </a:r>
            <a:r>
              <a:rPr lang="es-ES" dirty="0" err="1" smtClean="0"/>
              <a:t>57M</a:t>
            </a:r>
            <a:r>
              <a:rPr lang="es-ES" dirty="0" smtClean="0"/>
              <a:t> records</a:t>
            </a:r>
            <a:endParaRPr lang="es-ES" dirty="0"/>
          </a:p>
        </p:txBody>
      </p:sp>
      <p:pic>
        <p:nvPicPr>
          <p:cNvPr id="12" name="11 Imagen" descr="elsevier_scopus.jpg"/>
          <p:cNvPicPr>
            <a:picLocks noChangeAspect="1"/>
          </p:cNvPicPr>
          <p:nvPr/>
        </p:nvPicPr>
        <p:blipFill>
          <a:blip r:embed="rId5" cstate="print"/>
          <a:stretch>
            <a:fillRect/>
          </a:stretch>
        </p:blipFill>
        <p:spPr>
          <a:xfrm>
            <a:off x="2639184" y="1628800"/>
            <a:ext cx="2148840" cy="784860"/>
          </a:xfrm>
          <a:prstGeom prst="rect">
            <a:avLst/>
          </a:prstGeom>
        </p:spPr>
      </p:pic>
      <p:pic>
        <p:nvPicPr>
          <p:cNvPr id="13" name="12 Imagen" descr="ISI_WEB.jpg"/>
          <p:cNvPicPr>
            <a:picLocks noChangeAspect="1"/>
          </p:cNvPicPr>
          <p:nvPr/>
        </p:nvPicPr>
        <p:blipFill>
          <a:blip r:embed="rId6" cstate="print"/>
          <a:stretch>
            <a:fillRect/>
          </a:stretch>
        </p:blipFill>
        <p:spPr>
          <a:xfrm>
            <a:off x="719356" y="2564904"/>
            <a:ext cx="1836420" cy="1051560"/>
          </a:xfrm>
          <a:prstGeom prst="rect">
            <a:avLst/>
          </a:prstGeom>
        </p:spPr>
      </p:pic>
      <p:pic>
        <p:nvPicPr>
          <p:cNvPr id="14" name="13 Imagen" descr="EPO.png"/>
          <p:cNvPicPr>
            <a:picLocks noChangeAspect="1"/>
          </p:cNvPicPr>
          <p:nvPr/>
        </p:nvPicPr>
        <p:blipFill>
          <a:blip r:embed="rId7" cstate="print"/>
          <a:stretch>
            <a:fillRect/>
          </a:stretch>
        </p:blipFill>
        <p:spPr>
          <a:xfrm>
            <a:off x="4355976" y="4824576"/>
            <a:ext cx="1097280" cy="548640"/>
          </a:xfrm>
          <a:prstGeom prst="rect">
            <a:avLst/>
          </a:prstGeom>
        </p:spPr>
      </p:pic>
      <p:sp>
        <p:nvSpPr>
          <p:cNvPr id="15" name="14 CuadroTexto"/>
          <p:cNvSpPr txBox="1"/>
          <p:nvPr/>
        </p:nvSpPr>
        <p:spPr>
          <a:xfrm>
            <a:off x="3707904" y="5446965"/>
            <a:ext cx="2179892" cy="646331"/>
          </a:xfrm>
          <a:prstGeom prst="rect">
            <a:avLst/>
          </a:prstGeom>
          <a:noFill/>
        </p:spPr>
        <p:txBody>
          <a:bodyPr wrap="none" rtlCol="0">
            <a:spAutoFit/>
          </a:bodyPr>
          <a:lstStyle/>
          <a:p>
            <a:r>
              <a:rPr lang="es-ES" dirty="0" smtClean="0"/>
              <a:t>&gt; </a:t>
            </a:r>
            <a:r>
              <a:rPr lang="es-ES" dirty="0" err="1" smtClean="0"/>
              <a:t>2.5M</a:t>
            </a:r>
            <a:r>
              <a:rPr lang="es-ES" dirty="0" smtClean="0"/>
              <a:t> </a:t>
            </a:r>
            <a:r>
              <a:rPr lang="es-ES" dirty="0" err="1" smtClean="0"/>
              <a:t>applications</a:t>
            </a:r>
            <a:r>
              <a:rPr lang="es-ES" dirty="0" smtClean="0"/>
              <a:t> </a:t>
            </a:r>
          </a:p>
          <a:p>
            <a:r>
              <a:rPr lang="es-ES" dirty="0" smtClean="0"/>
              <a:t>(</a:t>
            </a:r>
            <a:r>
              <a:rPr lang="es-ES" dirty="0" err="1" smtClean="0"/>
              <a:t>since</a:t>
            </a:r>
            <a:r>
              <a:rPr lang="es-ES" dirty="0" smtClean="0"/>
              <a:t> 2006)</a:t>
            </a:r>
            <a:endParaRPr lang="es-ES" dirty="0"/>
          </a:p>
        </p:txBody>
      </p:sp>
      <p:pic>
        <p:nvPicPr>
          <p:cNvPr id="1026" name="Picture 2" descr="Image result for emoji overwhelmed"/>
          <p:cNvPicPr>
            <a:picLocks noChangeAspect="1" noChangeArrowheads="1"/>
          </p:cNvPicPr>
          <p:nvPr/>
        </p:nvPicPr>
        <p:blipFill>
          <a:blip r:embed="rId8" cstate="print"/>
          <a:srcRect/>
          <a:stretch>
            <a:fillRect/>
          </a:stretch>
        </p:blipFill>
        <p:spPr bwMode="auto">
          <a:xfrm>
            <a:off x="4572000" y="3356992"/>
            <a:ext cx="504056" cy="504056"/>
          </a:xfrm>
          <a:prstGeom prst="rect">
            <a:avLst/>
          </a:prstGeom>
          <a:solidFill>
            <a:srgbClr val="7030A0">
              <a:alpha val="43000"/>
            </a:srgbClr>
          </a:solidFill>
        </p:spPr>
      </p:pic>
      <p:pic>
        <p:nvPicPr>
          <p:cNvPr id="24" name="23 Imagen" descr="schoolar1.jpg"/>
          <p:cNvPicPr>
            <a:picLocks noChangeAspect="1"/>
          </p:cNvPicPr>
          <p:nvPr/>
        </p:nvPicPr>
        <p:blipFill>
          <a:blip r:embed="rId9" cstate="print"/>
          <a:stretch>
            <a:fillRect/>
          </a:stretch>
        </p:blipFill>
        <p:spPr>
          <a:xfrm>
            <a:off x="7452320" y="2636912"/>
            <a:ext cx="937260" cy="937260"/>
          </a:xfrm>
          <a:prstGeom prst="rect">
            <a:avLst/>
          </a:prstGeom>
        </p:spPr>
      </p:pic>
      <p:sp>
        <p:nvSpPr>
          <p:cNvPr id="25" name="24 CuadroTexto"/>
          <p:cNvSpPr txBox="1"/>
          <p:nvPr/>
        </p:nvSpPr>
        <p:spPr>
          <a:xfrm>
            <a:off x="7223816" y="3635732"/>
            <a:ext cx="1652953" cy="369332"/>
          </a:xfrm>
          <a:prstGeom prst="rect">
            <a:avLst/>
          </a:prstGeom>
          <a:noFill/>
        </p:spPr>
        <p:txBody>
          <a:bodyPr wrap="none" rtlCol="0">
            <a:spAutoFit/>
          </a:bodyPr>
          <a:lstStyle/>
          <a:p>
            <a:r>
              <a:rPr lang="es-ES" dirty="0" smtClean="0"/>
              <a:t>&gt; </a:t>
            </a:r>
            <a:r>
              <a:rPr lang="es-ES" dirty="0" err="1" smtClean="0"/>
              <a:t>180M</a:t>
            </a:r>
            <a:r>
              <a:rPr lang="es-ES" dirty="0" smtClean="0"/>
              <a:t> records</a:t>
            </a:r>
            <a:endParaRPr lang="es-ES" dirty="0"/>
          </a:p>
        </p:txBody>
      </p:sp>
      <p:pic>
        <p:nvPicPr>
          <p:cNvPr id="26" name="25 Imagen" descr="RG.jpg"/>
          <p:cNvPicPr>
            <a:picLocks noChangeAspect="1"/>
          </p:cNvPicPr>
          <p:nvPr/>
        </p:nvPicPr>
        <p:blipFill>
          <a:blip r:embed="rId10" cstate="print"/>
          <a:stretch>
            <a:fillRect/>
          </a:stretch>
        </p:blipFill>
        <p:spPr>
          <a:xfrm>
            <a:off x="6592320" y="4221088"/>
            <a:ext cx="1341120" cy="609600"/>
          </a:xfrm>
          <a:prstGeom prst="rect">
            <a:avLst/>
          </a:prstGeom>
        </p:spPr>
      </p:pic>
      <p:sp>
        <p:nvSpPr>
          <p:cNvPr id="27" name="26 CuadroTexto"/>
          <p:cNvSpPr txBox="1"/>
          <p:nvPr/>
        </p:nvSpPr>
        <p:spPr>
          <a:xfrm>
            <a:off x="6444208" y="4787860"/>
            <a:ext cx="1535933" cy="369332"/>
          </a:xfrm>
          <a:prstGeom prst="rect">
            <a:avLst/>
          </a:prstGeom>
          <a:noFill/>
        </p:spPr>
        <p:txBody>
          <a:bodyPr wrap="none" rtlCol="0">
            <a:spAutoFit/>
          </a:bodyPr>
          <a:lstStyle/>
          <a:p>
            <a:r>
              <a:rPr lang="es-ES" dirty="0" smtClean="0"/>
              <a:t>&gt; </a:t>
            </a:r>
            <a:r>
              <a:rPr lang="es-ES" dirty="0" err="1" smtClean="0"/>
              <a:t>80M</a:t>
            </a:r>
            <a:r>
              <a:rPr lang="es-ES" dirty="0" smtClean="0"/>
              <a:t> records</a:t>
            </a:r>
            <a:endParaRPr lang="es-E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n-GB" sz="4000" dirty="0" smtClean="0"/>
              <a:t>Opportunities</a:t>
            </a:r>
            <a:endParaRPr lang="en-GB" sz="4000" dirty="0"/>
          </a:p>
        </p:txBody>
      </p:sp>
      <p:sp>
        <p:nvSpPr>
          <p:cNvPr id="3" name="2 Marcador de contenido"/>
          <p:cNvSpPr>
            <a:spLocks noGrp="1"/>
          </p:cNvSpPr>
          <p:nvPr>
            <p:ph idx="1"/>
          </p:nvPr>
        </p:nvSpPr>
        <p:spPr>
          <a:xfrm>
            <a:off x="251520" y="1556792"/>
            <a:ext cx="8640960" cy="4464496"/>
          </a:xfrm>
        </p:spPr>
        <p:txBody>
          <a:bodyPr>
            <a:normAutofit fontScale="77500" lnSpcReduction="20000"/>
          </a:bodyPr>
          <a:lstStyle/>
          <a:p>
            <a:r>
              <a:rPr lang="en-GB" sz="3300" dirty="0" smtClean="0"/>
              <a:t>Transforming information into Structured Knowledge </a:t>
            </a:r>
          </a:p>
          <a:p>
            <a:pPr lvl="1"/>
            <a:r>
              <a:rPr lang="en-GB" sz="3300" dirty="0" smtClean="0"/>
              <a:t>Devise better Question Answering Systems</a:t>
            </a:r>
          </a:p>
          <a:p>
            <a:pPr lvl="1"/>
            <a:r>
              <a:rPr lang="en-GB" sz="3300" dirty="0" smtClean="0"/>
              <a:t>Improve the creation of Scientific Summaries  </a:t>
            </a:r>
          </a:p>
          <a:p>
            <a:pPr lvl="1"/>
            <a:r>
              <a:rPr lang="en-GB" sz="3300" dirty="0" smtClean="0"/>
              <a:t>Obtain the key information for my state of the art report</a:t>
            </a:r>
          </a:p>
          <a:p>
            <a:r>
              <a:rPr lang="en-GB" sz="3300" dirty="0" smtClean="0"/>
              <a:t>Knowledge will allow machines</a:t>
            </a:r>
          </a:p>
          <a:p>
            <a:pPr lvl="1"/>
            <a:r>
              <a:rPr lang="en-GB" sz="3300" dirty="0" smtClean="0"/>
              <a:t>Find hidden connections between papers</a:t>
            </a:r>
          </a:p>
          <a:p>
            <a:pPr lvl="1"/>
            <a:r>
              <a:rPr lang="en-GB" sz="3300" dirty="0" smtClean="0"/>
              <a:t>Perform automated reasoning </a:t>
            </a:r>
          </a:p>
          <a:p>
            <a:pPr lvl="1"/>
            <a:r>
              <a:rPr lang="en-GB" sz="3300" dirty="0" smtClean="0"/>
              <a:t>Propose problems to solve</a:t>
            </a:r>
          </a:p>
          <a:p>
            <a:pPr lvl="1"/>
            <a:r>
              <a:rPr lang="en-GB" sz="3300" dirty="0" smtClean="0"/>
              <a:t>Propose hypothesis to test</a:t>
            </a:r>
          </a:p>
          <a:p>
            <a:pPr lvl="1">
              <a:buNone/>
            </a:pPr>
            <a:endParaRPr lang="en-GB" sz="3300" dirty="0" smtClean="0"/>
          </a:p>
          <a:p>
            <a:pPr>
              <a:buNone/>
            </a:pPr>
            <a:r>
              <a:rPr lang="en-GB" sz="3300" dirty="0" smtClean="0"/>
              <a:t>		</a:t>
            </a:r>
          </a:p>
          <a:p>
            <a:endParaRPr lang="en-GB" dirty="0" smtClean="0"/>
          </a:p>
          <a:p>
            <a:endParaRPr lang="en-GB"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fontScale="92500" lnSpcReduction="20000"/>
          </a:bodyPr>
          <a:lstStyle/>
          <a:p>
            <a:r>
              <a:rPr lang="en-GB" dirty="0" smtClean="0"/>
              <a:t>Dr Inventor Project </a:t>
            </a:r>
            <a:r>
              <a:rPr lang="en-GB" smtClean="0"/>
              <a:t>(</a:t>
            </a:r>
            <a:r>
              <a:rPr lang="en-GB" smtClean="0"/>
              <a:t>2014-2017)– </a:t>
            </a:r>
            <a:r>
              <a:rPr lang="en-GB" dirty="0" smtClean="0"/>
              <a:t>7</a:t>
            </a:r>
            <a:r>
              <a:rPr lang="en-GB" baseline="30000" dirty="0" smtClean="0"/>
              <a:t>th</a:t>
            </a:r>
            <a:r>
              <a:rPr lang="en-GB" dirty="0" smtClean="0"/>
              <a:t> Framework</a:t>
            </a:r>
          </a:p>
          <a:p>
            <a:pPr>
              <a:buNone/>
            </a:pPr>
            <a:r>
              <a:rPr lang="en-GB" dirty="0" smtClean="0"/>
              <a:t>    Project in the area of Scientific Creativity</a:t>
            </a:r>
            <a:endParaRPr lang="en-GB" sz="1600" dirty="0" smtClean="0"/>
          </a:p>
          <a:p>
            <a:pPr lvl="1"/>
            <a:r>
              <a:rPr lang="en-GB" dirty="0" smtClean="0"/>
              <a:t>Support Scientific Creativity through identification of analogical comparisons (</a:t>
            </a:r>
            <a:r>
              <a:rPr lang="en-GB" dirty="0" err="1" smtClean="0"/>
              <a:t>bisociations</a:t>
            </a:r>
            <a:r>
              <a:rPr lang="en-GB" dirty="0" smtClean="0"/>
              <a:t>) between scientific publications</a:t>
            </a:r>
          </a:p>
          <a:p>
            <a:r>
              <a:rPr lang="en-GB" dirty="0" smtClean="0"/>
              <a:t>Scientific publication</a:t>
            </a:r>
          </a:p>
          <a:p>
            <a:pPr lvl="1"/>
            <a:r>
              <a:rPr lang="en-GB" dirty="0" smtClean="0"/>
              <a:t> mainly PDF!</a:t>
            </a:r>
          </a:p>
          <a:p>
            <a:pPr lvl="1"/>
            <a:r>
              <a:rPr lang="en-GB" dirty="0" smtClean="0"/>
              <a:t>Follow specific patterns of</a:t>
            </a:r>
          </a:p>
          <a:p>
            <a:pPr lvl="1">
              <a:buNone/>
            </a:pPr>
            <a:r>
              <a:rPr lang="en-GB" dirty="0" smtClean="0"/>
              <a:t>    </a:t>
            </a:r>
            <a:r>
              <a:rPr lang="en-GB" i="1" dirty="0" smtClean="0"/>
              <a:t>scientific argumentation </a:t>
            </a:r>
          </a:p>
          <a:p>
            <a:pPr lvl="1"/>
            <a:r>
              <a:rPr lang="en-GB" i="1" dirty="0" smtClean="0"/>
              <a:t>Praise, criticise, compare,</a:t>
            </a:r>
          </a:p>
          <a:p>
            <a:pPr lvl="1">
              <a:buNone/>
            </a:pPr>
            <a:r>
              <a:rPr lang="en-GB" i="1" dirty="0" smtClean="0"/>
              <a:t>    mention</a:t>
            </a:r>
            <a:r>
              <a:rPr lang="en-GB" dirty="0" smtClean="0"/>
              <a:t> previous work</a:t>
            </a:r>
          </a:p>
          <a:p>
            <a:endParaRPr lang="en-GB" dirty="0" smtClean="0"/>
          </a:p>
          <a:p>
            <a:pPr lvl="1">
              <a:buNone/>
            </a:pPr>
            <a:endParaRPr lang="en-GB" dirty="0" smtClean="0"/>
          </a:p>
          <a:p>
            <a:pPr lvl="1"/>
            <a:endParaRPr lang="en-GB" dirty="0" smtClean="0"/>
          </a:p>
          <a:p>
            <a:endParaRPr lang="en-GB" dirty="0" smtClean="0"/>
          </a:p>
          <a:p>
            <a:endParaRPr lang="en-GB" dirty="0" smtClean="0"/>
          </a:p>
          <a:p>
            <a:endParaRPr lang="en-GB" dirty="0"/>
          </a:p>
        </p:txBody>
      </p:sp>
      <p:pic>
        <p:nvPicPr>
          <p:cNvPr id="4" name="3 Imagen" descr="doc_inv_1.jpg"/>
          <p:cNvPicPr>
            <a:picLocks noChangeAspect="1"/>
          </p:cNvPicPr>
          <p:nvPr/>
        </p:nvPicPr>
        <p:blipFill>
          <a:blip r:embed="rId2" cstate="print"/>
          <a:stretch>
            <a:fillRect/>
          </a:stretch>
        </p:blipFill>
        <p:spPr>
          <a:xfrm>
            <a:off x="539552" y="548680"/>
            <a:ext cx="2418596" cy="787736"/>
          </a:xfrm>
          <a:prstGeom prst="rect">
            <a:avLst/>
          </a:prstGeom>
        </p:spPr>
      </p:pic>
      <p:pic>
        <p:nvPicPr>
          <p:cNvPr id="5" name="4 Imagen" descr="doc_inv.jpg"/>
          <p:cNvPicPr>
            <a:picLocks noChangeAspect="1"/>
          </p:cNvPicPr>
          <p:nvPr/>
        </p:nvPicPr>
        <p:blipFill>
          <a:blip r:embed="rId3" cstate="print"/>
          <a:stretch>
            <a:fillRect/>
          </a:stretch>
        </p:blipFill>
        <p:spPr>
          <a:xfrm>
            <a:off x="7380312" y="449764"/>
            <a:ext cx="1416593" cy="891004"/>
          </a:xfrm>
          <a:prstGeom prst="rect">
            <a:avLst/>
          </a:prstGeom>
        </p:spPr>
      </p:pic>
      <p:pic>
        <p:nvPicPr>
          <p:cNvPr id="1027" name="Picture 3"/>
          <p:cNvPicPr>
            <a:picLocks noChangeAspect="1" noChangeArrowheads="1"/>
          </p:cNvPicPr>
          <p:nvPr/>
        </p:nvPicPr>
        <p:blipFill>
          <a:blip r:embed="rId4" cstate="print"/>
          <a:srcRect/>
          <a:stretch>
            <a:fillRect/>
          </a:stretch>
        </p:blipFill>
        <p:spPr bwMode="auto">
          <a:xfrm>
            <a:off x="5582410" y="3638128"/>
            <a:ext cx="3561589" cy="2671192"/>
          </a:xfrm>
          <a:prstGeom prst="rect">
            <a:avLst/>
          </a:prstGeom>
          <a:noFill/>
          <a:ln w="9525">
            <a:noFill/>
            <a:miter lim="800000"/>
            <a:headEnd/>
            <a:tailEnd/>
          </a:ln>
          <a:effectLst/>
        </p:spPr>
      </p:pic>
      <p:sp>
        <p:nvSpPr>
          <p:cNvPr id="15" name="14 CuadroTexto"/>
          <p:cNvSpPr txBox="1"/>
          <p:nvPr/>
        </p:nvSpPr>
        <p:spPr>
          <a:xfrm>
            <a:off x="7081641" y="1340768"/>
            <a:ext cx="2062359" cy="369332"/>
          </a:xfrm>
          <a:prstGeom prst="rect">
            <a:avLst/>
          </a:prstGeom>
          <a:noFill/>
        </p:spPr>
        <p:txBody>
          <a:bodyPr wrap="none" rtlCol="0">
            <a:spAutoFit/>
          </a:bodyPr>
          <a:lstStyle/>
          <a:p>
            <a:r>
              <a:rPr lang="en-GB" sz="1600" dirty="0" err="1" smtClean="0"/>
              <a:t>http://drinventor.eu</a:t>
            </a:r>
            <a:r>
              <a:rPr lang="en-GB" dirty="0" err="1" smtClean="0"/>
              <a:t>/</a:t>
            </a:r>
            <a:endParaRPr lang="es-E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39854</TotalTime>
  <Words>2969</Words>
  <Application>Microsoft Office PowerPoint</Application>
  <PresentationFormat>Presentación en pantalla (4:3)</PresentationFormat>
  <Paragraphs>660</Paragraphs>
  <Slides>59</Slides>
  <Notes>19</Notes>
  <HiddenSlides>3</HiddenSlides>
  <MMClips>4</MMClips>
  <ScaleCrop>false</ScaleCrop>
  <HeadingPairs>
    <vt:vector size="4" baseType="variant">
      <vt:variant>
        <vt:lpstr>Tema</vt:lpstr>
      </vt:variant>
      <vt:variant>
        <vt:i4>2</vt:i4>
      </vt:variant>
      <vt:variant>
        <vt:lpstr>Títulos de diapositiva</vt:lpstr>
      </vt:variant>
      <vt:variant>
        <vt:i4>59</vt:i4>
      </vt:variant>
    </vt:vector>
  </HeadingPairs>
  <TitlesOfParts>
    <vt:vector size="61" baseType="lpstr">
      <vt:lpstr>Diseño personalizado</vt:lpstr>
      <vt:lpstr>Tema de Office</vt:lpstr>
      <vt:lpstr>Overwhelmed by Information? Summarization, simplification, and information extraction at your fingertips </vt:lpstr>
      <vt:lpstr>Diapositiva 2</vt:lpstr>
      <vt:lpstr>Diapositiva 3</vt:lpstr>
      <vt:lpstr>Diapositiva 4</vt:lpstr>
      <vt:lpstr>Diapositiva 5</vt:lpstr>
      <vt:lpstr>Diapositiva 6</vt:lpstr>
      <vt:lpstr>Scientific Information Overload</vt:lpstr>
      <vt:lpstr>Opportunities</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lpstr>Diapositiva 26</vt:lpstr>
      <vt:lpstr>Summarizing Scientific Articles</vt:lpstr>
      <vt:lpstr>Diapositiva 28</vt:lpstr>
      <vt:lpstr>Diapositiva 29</vt:lpstr>
      <vt:lpstr>Diapositiva 30</vt:lpstr>
      <vt:lpstr>Diapositiva 31</vt:lpstr>
      <vt:lpstr>Diapositiva 32</vt:lpstr>
      <vt:lpstr>Diapositiva 33</vt:lpstr>
      <vt:lpstr>Diapositiva 34</vt:lpstr>
      <vt:lpstr>Diapositiva 35</vt:lpstr>
      <vt:lpstr>Diapositiva 36</vt:lpstr>
      <vt:lpstr>Text Simplification</vt:lpstr>
      <vt:lpstr>Text Simplification</vt:lpstr>
      <vt:lpstr>Text Simplification</vt:lpstr>
      <vt:lpstr>Text Simplification</vt:lpstr>
      <vt:lpstr>Text Simplification</vt:lpstr>
      <vt:lpstr>Text Simplification</vt:lpstr>
      <vt:lpstr>Text Simplification</vt:lpstr>
      <vt:lpstr>Text Simplification</vt:lpstr>
      <vt:lpstr>Text Simplification</vt:lpstr>
      <vt:lpstr>Text Simplification</vt:lpstr>
      <vt:lpstr>Text Simplification</vt:lpstr>
      <vt:lpstr>Text Simplification</vt:lpstr>
      <vt:lpstr>Can We Automate the Production of Easy Texts?</vt:lpstr>
      <vt:lpstr>Can We Automate the Production of Easy Texts?</vt:lpstr>
      <vt:lpstr>How to Make the Machine Actually Simplify a Text?</vt:lpstr>
      <vt:lpstr>How to Make the Machine Actually Simplify a Text?</vt:lpstr>
      <vt:lpstr>How Good are the Automatically Simplified Texts?</vt:lpstr>
      <vt:lpstr>Towards an Accessible e-mail Client</vt:lpstr>
      <vt:lpstr>Our Research / Integration</vt:lpstr>
      <vt:lpstr>Our Research / Integration</vt:lpstr>
      <vt:lpstr>Our Research / Integration</vt:lpstr>
      <vt:lpstr>Our Research / Integration</vt:lpstr>
      <vt:lpstr>Overwhelmed by Information? Summarization, simplification, and information extraction at your fingertips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NLP4ITA  Natural Language Processing  for  Improving Text Accessibility</dc:title>
  <dc:creator>UPF</dc:creator>
  <cp:lastModifiedBy>Horacio</cp:lastModifiedBy>
  <cp:revision>1630</cp:revision>
  <dcterms:created xsi:type="dcterms:W3CDTF">2013-06-13T14:22:12Z</dcterms:created>
  <dcterms:modified xsi:type="dcterms:W3CDTF">2017-02-23T11:23:22Z</dcterms:modified>
</cp:coreProperties>
</file>